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a4be1c8a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a4be1c8a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T-shaped professionals combine depth in one area with broad collaboration skills across disciplines. This model is central to innovation and lifelong learning. Take a moment to reflect on one skill you're strong in, and one you’d like to grow.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a4be1c8a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a4be1c8a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focus on ISSIP itself—its mission, values, structure, and how you can participate. ISSIP is a nonprofit built on community, collaboration, and responsible service innovation.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a4be1c8a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a4be1c8a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ISSIP stands for the International Society of Service Innovation Professionals. It’s a global nonprofit community focused on advancing service innovation responsibly. Members include students, professionals, and researchers, all contributing to a smarter, more sustainable world.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a4be1c8a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a4be1c8a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key pillars guide ISSIP: a respectful Code of Conduct, a transparent Annual Calendar, and its nonprofit Bylaws. These ensure inclusivity, open collaboration, and opportunities for everyone—especially students—to lead and grow.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a4be1c8a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a4be1c8a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ISSIP’s Communities of Practice (CoPs) bring people together around shared interests—like AI or service design. Programs help members share knowledge, gain recognition, and build global networks. Everyone is encouraged to get involved.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a4be1c8a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4a4be1c8a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ISSIP thrives through the Give-Get-Grow model. By contributing your time and ideas, you gain recognition and grow your skills and network. This section covers how you can engage with ISSIP and make the most of your experience.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4a4be1c8a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4a4be1c8a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heart of ISSIP. You 'give' your knowledge, time, and ideas. You 'get' support, mentorship, and visibility. You 'grow' through hands-on experience and expanded professional networks. Let’s reflect—what’s one way you could give in your current setting?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a4be1c8a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a4be1c8a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ways to engage—subscribe to the newsletter, participate in elections, apply for awards, or contribute content. Even as a student or newcomer, your voice and contributions matter. Don’t wait to be invited—jump 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a4be1c8a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4a4be1c8a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stay connected, follow ISSIP on all platforms: LinkedIn, YouTube, Slideshare, and Benevity for volunteering. Make sure you’re registered and subscribed—this keeps you in the loop and gives access to all engagement opportunities.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a4be1c8a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4a4be1c8a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participating! Please complete the post-test using the QR code or link. We also encourage you to reflect—what resonated most with you today? What will you take forward into your professional life?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4a4be1c8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4a4be1c8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everyone! Before we dive into today’s onboarding session, please take a moment to complete the pre-test using the link or QR code provided. This will help us understand your starting point and better tailor the session to our group.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4a4be1c8a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4a4be1c8a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section introduces you to the foundational ideas of service innovation and its intersection with technology, especially AI. We'll cover how service is defined, the concept of Service-Dominant Logic, and the importance of being a T-shaped professional in today's evolving service landscape.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4a4be1c8a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4a4be1c8a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 is more than customer support—it's any application of resources to help someone else. It could be as simple as sharing advice or as complex as designing AI systems. This slide highlights how being better at helping others leads to personal growth, stronger teams, and societal progress. Let’s reflect: think of three recent ways you’ve helped others—big or small.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a4be1c8a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a4be1c8a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 isn’t inherently positive—it needs intent and responsibility. These four guiding questions help evaluate ethical innovation. Ask yourself not only 'Can we build it?' but 'Should we?' This mindset ensures service innovations are thoughtful, sustainable, and beneficial.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a4be1c8a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a4be1c8a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is transforming how we deliver service—from AI chatbots to recommendation engines. But with these advances come new responsibilities. We must keep service human-centered, ensuring tech augments empathy and quality, not just efficiency.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a4be1c8a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a4be1c8a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and research are two sides of the same coin. Practitioners use tools and data to serve others, while researchers generate new knowledge to improve those tools. Together, they drive better outcomes. You’ll also see a prompt to explore an article from the Journal of Service Research—consider it an invitation to dig deeper.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a4be1c8a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4a4be1c8a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Education spreads service knowledge across disciplines—business, engineering, health, and more. Service Science is the study of how these systems interact and evolve. ISSIP embraces a cross-disciplinary framework—SSME-DAPP—that integrates science, management, design, and policy.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a4be1c8a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4a4be1c8a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Service-Dominant Logic shifts our thinking: value is co-created by all participants—not just delivered. S-D Architecture offers a structure for designing adaptable, collaborative organizations. If you’re interested, there’s a link to a certification for deeper learning.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issip.org/wp-content/uploads/2024/08/ISSIP-Handbook-2024-Edition.pdf"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issip.org/newsletter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issip.org/membership/" TargetMode="External"/><Relationship Id="rId4" Type="http://schemas.openxmlformats.org/officeDocument/2006/relationships/hyperlink" Target="https://www.linkedin.com/company/international-society-of-service-innovation-professionals-issip-/" TargetMode="External"/><Relationship Id="rId5" Type="http://schemas.openxmlformats.org/officeDocument/2006/relationships/hyperlink" Target="https://www.youtube.com/@ISSIPorg" TargetMode="External"/><Relationship Id="rId6" Type="http://schemas.openxmlformats.org/officeDocument/2006/relationships/hyperlink" Target="https://www.slideshare.net/issip" TargetMode="External"/><Relationship Id="rId7" Type="http://schemas.openxmlformats.org/officeDocument/2006/relationships/hyperlink" Target="https://issip.org/2024/09/10/increase-your-impact-issip-is-now-an-approved-benevity-cau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ocs.google.com/forms/d/1lxUQ6l2AdlIWcsJw2qLOHqs_RXv5qm0qdanzvTzfdOY/edit" TargetMode="External"/><Relationship Id="rId4" Type="http://schemas.openxmlformats.org/officeDocument/2006/relationships/image" Target="../media/image4.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forms/d/1eJwXx9kMPMAFwejoZjf0PNZf71utJp2X6x5Zyqz4HOA/edit"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journals.sagepub.com/doi/10.1177/1094670524131121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ifsd.hamburg/CERTIFICATE-SDA-PROFESSIONAL-ON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21465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5110">
                <a:solidFill>
                  <a:schemeClr val="lt1"/>
                </a:solidFill>
                <a:highlight>
                  <a:srgbClr val="3C78D8"/>
                </a:highlight>
              </a:rPr>
              <a:t>ISSIP Onboarding Course</a:t>
            </a:r>
            <a:endParaRPr b="1" sz="5110">
              <a:solidFill>
                <a:schemeClr val="lt1"/>
              </a:solidFill>
              <a:highlight>
                <a:srgbClr val="3C78D8"/>
              </a:highlight>
            </a:endParaRPr>
          </a:p>
          <a:p>
            <a:pPr indent="0" lvl="0" marL="0" rtl="0" algn="ctr">
              <a:spcBef>
                <a:spcPts val="0"/>
              </a:spcBef>
              <a:spcAft>
                <a:spcPts val="0"/>
              </a:spcAft>
              <a:buClr>
                <a:schemeClr val="dk1"/>
              </a:buClr>
              <a:buSzPts val="990"/>
              <a:buFont typeface="Arial"/>
              <a:buNone/>
            </a:pPr>
            <a:r>
              <a:rPr b="1" lang="en" sz="4410">
                <a:solidFill>
                  <a:schemeClr val="lt1"/>
                </a:solidFill>
                <a:highlight>
                  <a:srgbClr val="3C78D8"/>
                </a:highlight>
              </a:rPr>
              <a:t>Professor-Led Course</a:t>
            </a:r>
            <a:endParaRPr b="1" sz="4410">
              <a:solidFill>
                <a:schemeClr val="lt1"/>
              </a:solidFill>
              <a:highlight>
                <a:srgbClr val="3C78D8"/>
              </a:highlight>
            </a:endParaRPr>
          </a:p>
          <a:p>
            <a:pPr indent="0" lvl="0" marL="0" rtl="0" algn="ctr">
              <a:spcBef>
                <a:spcPts val="0"/>
              </a:spcBef>
              <a:spcAft>
                <a:spcPts val="0"/>
              </a:spcAft>
              <a:buClr>
                <a:schemeClr val="dk1"/>
              </a:buClr>
              <a:buSzPts val="990"/>
              <a:buFont typeface="Arial"/>
              <a:buNone/>
            </a:pPr>
            <a:r>
              <a:t/>
            </a:r>
            <a:endParaRPr sz="1710"/>
          </a:p>
          <a:p>
            <a:pPr indent="0" lvl="0" marL="0" rtl="0" algn="ctr">
              <a:spcBef>
                <a:spcPts val="0"/>
              </a:spcBef>
              <a:spcAft>
                <a:spcPts val="0"/>
              </a:spcAft>
              <a:buClr>
                <a:schemeClr val="dk1"/>
              </a:buClr>
              <a:buSzPts val="990"/>
              <a:buFont typeface="Arial"/>
              <a:buNone/>
            </a:pPr>
            <a:r>
              <a:t/>
            </a:r>
            <a:endParaRPr sz="1710"/>
          </a:p>
          <a:p>
            <a:pPr indent="0" lvl="0" marL="0" rtl="0" algn="ctr">
              <a:spcBef>
                <a:spcPts val="0"/>
              </a:spcBef>
              <a:spcAft>
                <a:spcPts val="0"/>
              </a:spcAft>
              <a:buClr>
                <a:schemeClr val="dk1"/>
              </a:buClr>
              <a:buSzPts val="990"/>
              <a:buFont typeface="Arial"/>
              <a:buNone/>
            </a:pPr>
            <a:r>
              <a:t/>
            </a:r>
            <a:endParaRPr sz="1710"/>
          </a:p>
          <a:p>
            <a:pPr indent="0" lvl="0" marL="0" rtl="0" algn="ctr">
              <a:spcBef>
                <a:spcPts val="0"/>
              </a:spcBef>
              <a:spcAft>
                <a:spcPts val="0"/>
              </a:spcAft>
              <a:buSzPts val="990"/>
              <a:buNone/>
            </a:pPr>
            <a:r>
              <a:t/>
            </a:r>
            <a:endParaRPr sz="2660"/>
          </a:p>
        </p:txBody>
      </p:sp>
      <p:sp>
        <p:nvSpPr>
          <p:cNvPr id="55" name="Google Shape;55;p13"/>
          <p:cNvSpPr txBox="1"/>
          <p:nvPr>
            <p:ph idx="1" type="subTitle"/>
          </p:nvPr>
        </p:nvSpPr>
        <p:spPr>
          <a:xfrm>
            <a:off x="311700" y="52726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56" name="Google Shape;56;p13"/>
          <p:cNvSpPr txBox="1"/>
          <p:nvPr/>
        </p:nvSpPr>
        <p:spPr>
          <a:xfrm>
            <a:off x="1896600" y="3169000"/>
            <a:ext cx="5350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T-Shaped Professionals</a:t>
            </a:r>
            <a:endParaRPr b="1"/>
          </a:p>
          <a:p>
            <a:pPr indent="0" lvl="0" marL="0" rtl="0" algn="l">
              <a:spcBef>
                <a:spcPts val="0"/>
              </a:spcBef>
              <a:spcAft>
                <a:spcPts val="0"/>
              </a:spcAft>
              <a:buNone/>
            </a:pPr>
            <a:r>
              <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17500" lvl="0" marL="457200" rtl="0" algn="l">
              <a:lnSpc>
                <a:spcPct val="100000"/>
              </a:lnSpc>
              <a:spcBef>
                <a:spcPts val="0"/>
              </a:spcBef>
              <a:spcAft>
                <a:spcPts val="0"/>
              </a:spcAft>
              <a:buClr>
                <a:schemeClr val="dk1"/>
              </a:buClr>
              <a:buSzPts val="1400"/>
              <a:buChar char="●"/>
            </a:pPr>
            <a:r>
              <a:rPr b="1" lang="en" sz="1400">
                <a:solidFill>
                  <a:schemeClr val="dk1"/>
                </a:solidFill>
              </a:rPr>
              <a:t>Depth + Breadth = Strong Teams</a:t>
            </a:r>
            <a:endParaRPr b="1" sz="1400">
              <a:solidFill>
                <a:schemeClr val="dk1"/>
              </a:solidFill>
            </a:endParaRPr>
          </a:p>
          <a:p>
            <a:pPr indent="0" lvl="0" marL="0" rtl="0" algn="l">
              <a:lnSpc>
                <a:spcPct val="100000"/>
              </a:lnSpc>
              <a:spcBef>
                <a:spcPts val="1200"/>
              </a:spcBef>
              <a:spcAft>
                <a:spcPts val="0"/>
              </a:spcAft>
              <a:buNone/>
            </a:pPr>
            <a:r>
              <a:rPr lang="en" sz="1400">
                <a:solidFill>
                  <a:schemeClr val="dk1"/>
                </a:solidFill>
              </a:rPr>
              <a:t>→ Depth = Specialization in one area</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Breadth = Ability to collaborate across roles and disciplines</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317500" lvl="0" marL="457200" rtl="0" algn="l">
              <a:lnSpc>
                <a:spcPct val="100000"/>
              </a:lnSpc>
              <a:spcBef>
                <a:spcPts val="1200"/>
              </a:spcBef>
              <a:spcAft>
                <a:spcPts val="0"/>
              </a:spcAft>
              <a:buClr>
                <a:schemeClr val="dk1"/>
              </a:buClr>
              <a:buSzPts val="1400"/>
              <a:buChar char="●"/>
            </a:pPr>
            <a:r>
              <a:rPr b="1" lang="en" sz="1400">
                <a:solidFill>
                  <a:schemeClr val="dk1"/>
                </a:solidFill>
              </a:rPr>
              <a:t>Grow across 6 dimensions:</a:t>
            </a:r>
            <a:endParaRPr b="1" sz="1400">
              <a:solidFill>
                <a:schemeClr val="dk1"/>
              </a:solidFill>
            </a:endParaRPr>
          </a:p>
          <a:p>
            <a:pPr indent="0" lvl="0" marL="0" rtl="0" algn="l">
              <a:lnSpc>
                <a:spcPct val="100000"/>
              </a:lnSpc>
              <a:spcBef>
                <a:spcPts val="1200"/>
              </a:spcBef>
              <a:spcAft>
                <a:spcPts val="0"/>
              </a:spcAft>
              <a:buNone/>
            </a:pPr>
            <a:r>
              <a:rPr lang="en" sz="1400">
                <a:solidFill>
                  <a:schemeClr val="dk1"/>
                </a:solidFill>
              </a:rPr>
              <a:t>Tech · Industry · Culture · Discipline · Practice · Mindset</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317500" lvl="0" marL="457200" rtl="0" algn="l">
              <a:lnSpc>
                <a:spcPct val="100000"/>
              </a:lnSpc>
              <a:spcBef>
                <a:spcPts val="1200"/>
              </a:spcBef>
              <a:spcAft>
                <a:spcPts val="0"/>
              </a:spcAft>
              <a:buClr>
                <a:schemeClr val="dk1"/>
              </a:buClr>
              <a:buSzPts val="1400"/>
              <a:buChar char="●"/>
            </a:pPr>
            <a:r>
              <a:rPr lang="en" sz="1400">
                <a:solidFill>
                  <a:schemeClr val="dk1"/>
                </a:solidFill>
              </a:rPr>
              <a:t>T-shaped people learn fast, connect ideas, and drive innovation</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0" lvl="0" marL="0" rtl="0" algn="l">
              <a:lnSpc>
                <a:spcPct val="100000"/>
              </a:lnSpc>
              <a:spcBef>
                <a:spcPts val="1200"/>
              </a:spcBef>
              <a:spcAft>
                <a:spcPts val="1200"/>
              </a:spcAft>
              <a:buNone/>
            </a:pPr>
            <a:r>
              <a:rPr lang="en" sz="1400">
                <a:solidFill>
                  <a:schemeClr val="dk1"/>
                </a:solidFill>
              </a:rPr>
              <a:t>💬 </a:t>
            </a:r>
            <a:r>
              <a:rPr b="1" lang="en" sz="1400">
                <a:solidFill>
                  <a:schemeClr val="dk1"/>
                </a:solidFill>
              </a:rPr>
              <a:t>Reflection Prompt</a:t>
            </a:r>
            <a:r>
              <a:rPr lang="en" sz="1400">
                <a:solidFill>
                  <a:schemeClr val="dk1"/>
                </a:solidFill>
              </a:rPr>
              <a:t>: Name one skill you’re strong in and one you want to grow</a:t>
            </a:r>
            <a:endParaRPr sz="1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SECTION B: ISSIP as an Organization</a:t>
            </a:r>
            <a:endParaRPr b="1">
              <a:solidFill>
                <a:srgbClr val="0000FF"/>
              </a:solidFill>
            </a:endParaRPr>
          </a:p>
        </p:txBody>
      </p:sp>
      <p:sp>
        <p:nvSpPr>
          <p:cNvPr id="121" name="Google Shape;121;p23"/>
          <p:cNvSpPr txBox="1"/>
          <p:nvPr>
            <p:ph idx="1" type="body"/>
          </p:nvPr>
        </p:nvSpPr>
        <p:spPr>
          <a:xfrm>
            <a:off x="410425" y="859750"/>
            <a:ext cx="8520600" cy="94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Learning Objectives:</a:t>
            </a:r>
            <a:endParaRPr>
              <a:solidFill>
                <a:schemeClr val="dk1"/>
              </a:solidFill>
            </a:endParaRPr>
          </a:p>
          <a:p>
            <a:pPr indent="0" lvl="0" marL="0" rtl="0" algn="l">
              <a:spcBef>
                <a:spcPts val="1200"/>
              </a:spcBef>
              <a:spcAft>
                <a:spcPts val="1200"/>
              </a:spcAft>
              <a:buNone/>
            </a:pPr>
            <a:r>
              <a:t/>
            </a:r>
            <a:endParaRPr/>
          </a:p>
        </p:txBody>
      </p:sp>
      <p:sp>
        <p:nvSpPr>
          <p:cNvPr id="122" name="Google Shape;122;p23"/>
          <p:cNvSpPr txBox="1"/>
          <p:nvPr/>
        </p:nvSpPr>
        <p:spPr>
          <a:xfrm>
            <a:off x="55000" y="1233900"/>
            <a:ext cx="4812000" cy="3909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en" sz="1100">
                <a:solidFill>
                  <a:schemeClr val="dk1"/>
                </a:solidFill>
              </a:rPr>
              <a:t>Summarize ISSIP’s mission, nonprofit status, and value-driven culture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Locate and explain the Code of Conduct, Annual Calendar, and Bylaws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Identify ISSIP’s Programs and Communities of Practice and how they function</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Understand the Constellation of Platforms used for global engagement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Register at ISSIP.org, sign up for the newsletter, and navigate key engagement points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Explore how ISSIP promotes conferences, publications, and volunteer-led content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Link to ISSIP company handbook for context and elaboration of each of these objectives: </a:t>
            </a:r>
            <a:r>
              <a:rPr lang="en" sz="1100" u="sng">
                <a:solidFill>
                  <a:schemeClr val="hlink"/>
                </a:solidFill>
                <a:hlinkClick r:id="rId3"/>
              </a:rPr>
              <a:t>https://issip.org/wp-content/uploads/2024/08/ISSIP-Handbook-2024-Edition.pdf</a:t>
            </a:r>
            <a:r>
              <a:rPr lang="en" sz="1100">
                <a:solidFill>
                  <a:schemeClr val="dk1"/>
                </a:solidFill>
              </a:rPr>
              <a:t> </a:t>
            </a:r>
            <a:endParaRPr sz="1100">
              <a:solidFill>
                <a:schemeClr val="dk1"/>
              </a:solidFill>
            </a:endParaRPr>
          </a:p>
        </p:txBody>
      </p:sp>
      <p:pic>
        <p:nvPicPr>
          <p:cNvPr id="123" name="Google Shape;123;p23" title="Screenshot 2025-04-11 at 6.20.41 PM.png"/>
          <p:cNvPicPr preferRelativeResize="0"/>
          <p:nvPr/>
        </p:nvPicPr>
        <p:blipFill>
          <a:blip r:embed="rId4">
            <a:alphaModFix/>
          </a:blip>
          <a:stretch>
            <a:fillRect/>
          </a:stretch>
        </p:blipFill>
        <p:spPr>
          <a:xfrm>
            <a:off x="4800700" y="1297500"/>
            <a:ext cx="4130327" cy="277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ISSIP?</a:t>
            </a:r>
            <a:endParaRPr b="1"/>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Char char="●"/>
            </a:pPr>
            <a:r>
              <a:rPr b="1" lang="en" sz="1400">
                <a:solidFill>
                  <a:schemeClr val="dk1"/>
                </a:solidFill>
              </a:rPr>
              <a:t>ISSIP</a:t>
            </a:r>
            <a:r>
              <a:rPr lang="en" sz="1400">
                <a:solidFill>
                  <a:schemeClr val="dk1"/>
                </a:solidFill>
              </a:rPr>
              <a:t> = International Society of Service Innovation Professionals</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A global community of professionals, researchers, and students</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317500" lvl="0" marL="457200" rtl="0" algn="l">
              <a:lnSpc>
                <a:spcPct val="100000"/>
              </a:lnSpc>
              <a:spcBef>
                <a:spcPts val="1200"/>
              </a:spcBef>
              <a:spcAft>
                <a:spcPts val="0"/>
              </a:spcAft>
              <a:buClr>
                <a:schemeClr val="dk1"/>
              </a:buClr>
              <a:buSzPts val="1400"/>
              <a:buChar char="●"/>
            </a:pPr>
            <a:r>
              <a:rPr b="1" lang="en" sz="1400">
                <a:solidFill>
                  <a:schemeClr val="dk1"/>
                </a:solidFill>
              </a:rPr>
              <a:t>Mission</a:t>
            </a:r>
            <a:r>
              <a:rPr lang="en" sz="1400">
                <a:solidFill>
                  <a:schemeClr val="dk1"/>
                </a:solidFill>
              </a:rPr>
              <a:t>: Advance service innovation for a smarter, more sustainable world</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Focus on improving lives through responsible innovation</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317500" lvl="0" marL="457200" rtl="0" algn="l">
              <a:lnSpc>
                <a:spcPct val="100000"/>
              </a:lnSpc>
              <a:spcBef>
                <a:spcPts val="1200"/>
              </a:spcBef>
              <a:spcAft>
                <a:spcPts val="0"/>
              </a:spcAft>
              <a:buClr>
                <a:schemeClr val="dk1"/>
              </a:buClr>
              <a:buSzPts val="1400"/>
              <a:buChar char="●"/>
            </a:pPr>
            <a:r>
              <a:rPr b="1" lang="en" sz="1400">
                <a:solidFill>
                  <a:schemeClr val="dk1"/>
                </a:solidFill>
              </a:rPr>
              <a:t>Nonprofit &amp; volunteer-led</a:t>
            </a:r>
            <a:endParaRPr b="1" sz="1400">
              <a:solidFill>
                <a:schemeClr val="dk1"/>
              </a:solidFill>
            </a:endParaRPr>
          </a:p>
          <a:p>
            <a:pPr indent="0" lvl="0" marL="0" rtl="0" algn="l">
              <a:lnSpc>
                <a:spcPct val="100000"/>
              </a:lnSpc>
              <a:spcBef>
                <a:spcPts val="1200"/>
              </a:spcBef>
              <a:spcAft>
                <a:spcPts val="1200"/>
              </a:spcAft>
              <a:buNone/>
            </a:pPr>
            <a:r>
              <a:rPr lang="en" sz="1400">
                <a:solidFill>
                  <a:schemeClr val="dk1"/>
                </a:solidFill>
              </a:rPr>
              <a:t>→ Programs are shaped by members — not corporations</a:t>
            </a:r>
            <a:endParaRPr sz="1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Key Elements of ISSIP</a:t>
            </a:r>
            <a:endParaRPr b="1"/>
          </a:p>
        </p:txBody>
      </p:sp>
      <p:sp>
        <p:nvSpPr>
          <p:cNvPr id="135" name="Google Shape;135;p25"/>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b="1" lang="en" sz="1100">
                <a:solidFill>
                  <a:schemeClr val="dk1"/>
                </a:solidFill>
              </a:rPr>
              <a:t>Code of Conduct</a:t>
            </a:r>
            <a:endParaRPr b="1" sz="1100">
              <a:solidFill>
                <a:schemeClr val="dk1"/>
              </a:solidFill>
            </a:endParaRPr>
          </a:p>
          <a:p>
            <a:pPr indent="0" lvl="0" marL="0" rtl="0" algn="l">
              <a:lnSpc>
                <a:spcPct val="100000"/>
              </a:lnSpc>
              <a:spcBef>
                <a:spcPts val="1200"/>
              </a:spcBef>
              <a:spcAft>
                <a:spcPts val="0"/>
              </a:spcAft>
              <a:buNone/>
            </a:pPr>
            <a:r>
              <a:rPr lang="en" sz="1100">
                <a:solidFill>
                  <a:schemeClr val="dk1"/>
                </a:solidFill>
              </a:rPr>
              <a:t>→ Built on respect, contribution, and integrity</a:t>
            </a:r>
            <a:endParaRPr sz="1100">
              <a:solidFill>
                <a:schemeClr val="dk1"/>
              </a:solidFill>
            </a:endParaRPr>
          </a:p>
          <a:p>
            <a:pPr indent="0" lvl="0" marL="0" rtl="0" algn="l">
              <a:lnSpc>
                <a:spcPct val="100000"/>
              </a:lnSpc>
              <a:spcBef>
                <a:spcPts val="1200"/>
              </a:spcBef>
              <a:spcAft>
                <a:spcPts val="0"/>
              </a:spcAft>
              <a:buNone/>
            </a:pPr>
            <a:r>
              <a:rPr lang="en" sz="1100">
                <a:solidFill>
                  <a:schemeClr val="dk1"/>
                </a:solidFill>
              </a:rPr>
              <a:t>→ Encourages open collaboration and inclusive participation</a:t>
            </a:r>
            <a:endParaRPr sz="1100">
              <a:solidFill>
                <a:schemeClr val="dk1"/>
              </a:solidFill>
            </a:endParaRPr>
          </a:p>
          <a:p>
            <a:pPr indent="0" lvl="0" marL="0" rtl="0" algn="l">
              <a:lnSpc>
                <a:spcPct val="100000"/>
              </a:lnSpc>
              <a:spcBef>
                <a:spcPts val="1200"/>
              </a:spcBef>
              <a:spcAft>
                <a:spcPts val="0"/>
              </a:spcAft>
              <a:buNone/>
            </a:pPr>
            <a:r>
              <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 sz="1100">
                <a:solidFill>
                  <a:schemeClr val="dk1"/>
                </a:solidFill>
              </a:rPr>
              <a:t>Annual Calendar</a:t>
            </a:r>
            <a:endParaRPr b="1" sz="1100">
              <a:solidFill>
                <a:schemeClr val="dk1"/>
              </a:solidFill>
            </a:endParaRPr>
          </a:p>
          <a:p>
            <a:pPr indent="0" lvl="0" marL="0" rtl="0" algn="l">
              <a:lnSpc>
                <a:spcPct val="100000"/>
              </a:lnSpc>
              <a:spcBef>
                <a:spcPts val="1200"/>
              </a:spcBef>
              <a:spcAft>
                <a:spcPts val="0"/>
              </a:spcAft>
              <a:buNone/>
            </a:pPr>
            <a:r>
              <a:rPr lang="en" sz="1100">
                <a:solidFill>
                  <a:schemeClr val="dk1"/>
                </a:solidFill>
              </a:rPr>
              <a:t>→ ISSIP runs events, newsletters, awards, and meetings</a:t>
            </a:r>
            <a:endParaRPr sz="1100">
              <a:solidFill>
                <a:schemeClr val="dk1"/>
              </a:solidFill>
            </a:endParaRPr>
          </a:p>
          <a:p>
            <a:pPr indent="0" lvl="0" marL="0" rtl="0" algn="l">
              <a:lnSpc>
                <a:spcPct val="100000"/>
              </a:lnSpc>
              <a:spcBef>
                <a:spcPts val="1200"/>
              </a:spcBef>
              <a:spcAft>
                <a:spcPts val="0"/>
              </a:spcAft>
              <a:buNone/>
            </a:pPr>
            <a:r>
              <a:rPr lang="en" sz="1100">
                <a:solidFill>
                  <a:schemeClr val="dk1"/>
                </a:solidFill>
              </a:rPr>
              <a:t>→ Opportunities to connect, share work, and stay informed</a:t>
            </a:r>
            <a:endParaRPr sz="1100">
              <a:solidFill>
                <a:schemeClr val="dk1"/>
              </a:solidFill>
            </a:endParaRPr>
          </a:p>
          <a:p>
            <a:pPr indent="0" lvl="0" marL="0" rtl="0" algn="l">
              <a:lnSpc>
                <a:spcPct val="100000"/>
              </a:lnSpc>
              <a:spcBef>
                <a:spcPts val="1200"/>
              </a:spcBef>
              <a:spcAft>
                <a:spcPts val="0"/>
              </a:spcAft>
              <a:buNone/>
            </a:pPr>
            <a:r>
              <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b="1" lang="en" sz="1100">
                <a:solidFill>
                  <a:schemeClr val="dk1"/>
                </a:solidFill>
              </a:rPr>
              <a:t>Bylaws &amp; Nonprofit Mission</a:t>
            </a:r>
            <a:endParaRPr b="1" sz="1100">
              <a:solidFill>
                <a:schemeClr val="dk1"/>
              </a:solidFill>
            </a:endParaRPr>
          </a:p>
          <a:p>
            <a:pPr indent="0" lvl="0" marL="0" rtl="0" algn="l">
              <a:lnSpc>
                <a:spcPct val="100000"/>
              </a:lnSpc>
              <a:spcBef>
                <a:spcPts val="1200"/>
              </a:spcBef>
              <a:spcAft>
                <a:spcPts val="0"/>
              </a:spcAft>
              <a:buNone/>
            </a:pPr>
            <a:r>
              <a:rPr lang="en" sz="1100">
                <a:solidFill>
                  <a:schemeClr val="dk1"/>
                </a:solidFill>
              </a:rPr>
              <a:t>→ ISSIP is transparent, inclusive, and member-driven</a:t>
            </a:r>
            <a:endParaRPr sz="1100">
              <a:solidFill>
                <a:schemeClr val="dk1"/>
              </a:solidFill>
            </a:endParaRPr>
          </a:p>
          <a:p>
            <a:pPr indent="0" lvl="0" marL="0" rtl="0" algn="l">
              <a:lnSpc>
                <a:spcPct val="100000"/>
              </a:lnSpc>
              <a:spcBef>
                <a:spcPts val="1200"/>
              </a:spcBef>
              <a:spcAft>
                <a:spcPts val="1200"/>
              </a:spcAft>
              <a:buNone/>
            </a:pPr>
            <a:r>
              <a:rPr lang="en" sz="1100">
                <a:solidFill>
                  <a:schemeClr val="dk1"/>
                </a:solidFill>
              </a:rPr>
              <a:t>→ Everyone has a voice — students can lead and grow here</a:t>
            </a:r>
            <a:endParaRPr sz="1100">
              <a:solidFill>
                <a:schemeClr val="dk1"/>
              </a:solidFill>
            </a:endParaRPr>
          </a:p>
        </p:txBody>
      </p:sp>
      <p:sp>
        <p:nvSpPr>
          <p:cNvPr id="136" name="Google Shape;136;p25"/>
          <p:cNvSpPr txBox="1"/>
          <p:nvPr/>
        </p:nvSpPr>
        <p:spPr>
          <a:xfrm>
            <a:off x="5054675" y="1826375"/>
            <a:ext cx="3524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 Reflection Prompt:</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lang="en" sz="1100">
                <a:solidFill>
                  <a:schemeClr val="dk1"/>
                </a:solidFill>
              </a:rPr>
              <a:t>Why do you think having a Code of Conduct is important in an open, global innovation community?</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ISSIP Programs and Platforms</a:t>
            </a:r>
            <a:endParaRPr b="1"/>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Char char="●"/>
            </a:pPr>
            <a:r>
              <a:rPr b="1" lang="en" sz="1400">
                <a:solidFill>
                  <a:schemeClr val="dk1"/>
                </a:solidFill>
              </a:rPr>
              <a:t>Communities of Practice (CoPs)</a:t>
            </a:r>
            <a:endParaRPr b="1" sz="1400">
              <a:solidFill>
                <a:schemeClr val="dk1"/>
              </a:solidFill>
            </a:endParaRPr>
          </a:p>
          <a:p>
            <a:pPr indent="0" lvl="0" marL="0" rtl="0" algn="l">
              <a:lnSpc>
                <a:spcPct val="100000"/>
              </a:lnSpc>
              <a:spcBef>
                <a:spcPts val="1200"/>
              </a:spcBef>
              <a:spcAft>
                <a:spcPts val="0"/>
              </a:spcAft>
              <a:buNone/>
            </a:pPr>
            <a:r>
              <a:rPr lang="en" sz="1400">
                <a:solidFill>
                  <a:schemeClr val="dk1"/>
                </a:solidFill>
              </a:rPr>
              <a:t>→ Volunteer-led teams around topics like AI, service design, education, and more</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Great entry point for students to get involved and lead projects</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317500" lvl="0" marL="457200" rtl="0" algn="l">
              <a:lnSpc>
                <a:spcPct val="100000"/>
              </a:lnSpc>
              <a:spcBef>
                <a:spcPts val="1200"/>
              </a:spcBef>
              <a:spcAft>
                <a:spcPts val="0"/>
              </a:spcAft>
              <a:buClr>
                <a:schemeClr val="dk1"/>
              </a:buClr>
              <a:buSzPts val="1400"/>
              <a:buChar char="●"/>
            </a:pPr>
            <a:r>
              <a:rPr b="1" lang="en" sz="1400">
                <a:solidFill>
                  <a:schemeClr val="dk1"/>
                </a:solidFill>
              </a:rPr>
              <a:t>Shared Goals of Every Program:</a:t>
            </a:r>
            <a:endParaRPr b="1" sz="1400">
              <a:solidFill>
                <a:schemeClr val="dk1"/>
              </a:solidFill>
            </a:endParaRPr>
          </a:p>
          <a:p>
            <a:pPr indent="0" lvl="0" marL="0" rtl="0" algn="l">
              <a:lnSpc>
                <a:spcPct val="100000"/>
              </a:lnSpc>
              <a:spcBef>
                <a:spcPts val="1200"/>
              </a:spcBef>
              <a:spcAft>
                <a:spcPts val="0"/>
              </a:spcAft>
              <a:buNone/>
            </a:pPr>
            <a:r>
              <a:rPr lang="en" sz="1400">
                <a:solidFill>
                  <a:schemeClr val="dk1"/>
                </a:solidFill>
              </a:rPr>
              <a:t>→ Share knowledge across fields</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Gain recognition for contributions</a:t>
            </a:r>
            <a:endParaRPr sz="1400">
              <a:solidFill>
                <a:schemeClr val="dk1"/>
              </a:solidFill>
            </a:endParaRPr>
          </a:p>
          <a:p>
            <a:pPr indent="0" lvl="0" marL="0" rtl="0" algn="l">
              <a:lnSpc>
                <a:spcPct val="100000"/>
              </a:lnSpc>
              <a:spcBef>
                <a:spcPts val="1200"/>
              </a:spcBef>
              <a:spcAft>
                <a:spcPts val="1200"/>
              </a:spcAft>
              <a:buNone/>
            </a:pPr>
            <a:r>
              <a:rPr lang="en" sz="1400">
                <a:solidFill>
                  <a:schemeClr val="dk1"/>
                </a:solidFill>
              </a:rPr>
              <a:t>→ Grow your network with global professionals</a:t>
            </a:r>
            <a:endParaRPr sz="1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SECTION C: Participation Opportunities</a:t>
            </a:r>
            <a:endParaRPr b="1">
              <a:solidFill>
                <a:srgbClr val="0000FF"/>
              </a:solidFill>
            </a:endParaRPr>
          </a:p>
          <a:p>
            <a:pPr indent="0" lvl="0" marL="0" rtl="0" algn="l">
              <a:spcBef>
                <a:spcPts val="0"/>
              </a:spcBef>
              <a:spcAft>
                <a:spcPts val="0"/>
              </a:spcAft>
              <a:buNone/>
            </a:pPr>
            <a:r>
              <a:t/>
            </a:r>
            <a:endParaRPr/>
          </a:p>
        </p:txBody>
      </p:sp>
      <p:sp>
        <p:nvSpPr>
          <p:cNvPr id="148" name="Google Shape;148;p27"/>
          <p:cNvSpPr txBox="1"/>
          <p:nvPr>
            <p:ph idx="1" type="body"/>
          </p:nvPr>
        </p:nvSpPr>
        <p:spPr>
          <a:xfrm>
            <a:off x="380800" y="945150"/>
            <a:ext cx="8520600" cy="88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Learning Objectives:</a:t>
            </a:r>
            <a:endParaRPr>
              <a:solidFill>
                <a:schemeClr val="dk1"/>
              </a:solidFill>
            </a:endParaRPr>
          </a:p>
          <a:p>
            <a:pPr indent="0" lvl="0" marL="0" rtl="0" algn="l">
              <a:spcBef>
                <a:spcPts val="1200"/>
              </a:spcBef>
              <a:spcAft>
                <a:spcPts val="1200"/>
              </a:spcAft>
              <a:buNone/>
            </a:pPr>
            <a:r>
              <a:t/>
            </a:r>
            <a:endParaRPr/>
          </a:p>
        </p:txBody>
      </p:sp>
      <p:sp>
        <p:nvSpPr>
          <p:cNvPr id="149" name="Google Shape;149;p27"/>
          <p:cNvSpPr txBox="1"/>
          <p:nvPr/>
        </p:nvSpPr>
        <p:spPr>
          <a:xfrm>
            <a:off x="207325" y="1428675"/>
            <a:ext cx="4132800" cy="2770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Explain the Give-Get-Grow participation model and how it drives ISSIP’s culture</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Identify opportunities to engage through newsletters, elections, and awards</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Follow and engage with ISSIP on LinkedIn, YouTube, and Slideshare</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Find and connect with ISSIP Ambassadors to grow their professional network</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Learn how to track contributions through Benevity or support ISSIP financially</a:t>
            </a:r>
            <a:endParaRPr sz="1200">
              <a:solidFill>
                <a:schemeClr val="dk1"/>
              </a:solidFill>
            </a:endParaRPr>
          </a:p>
        </p:txBody>
      </p:sp>
      <p:pic>
        <p:nvPicPr>
          <p:cNvPr id="150" name="Google Shape;150;p27" title="Screenshot 2025-04-11 at 6.29.37 PM.png"/>
          <p:cNvPicPr preferRelativeResize="0"/>
          <p:nvPr/>
        </p:nvPicPr>
        <p:blipFill>
          <a:blip r:embed="rId3">
            <a:alphaModFix/>
          </a:blip>
          <a:stretch>
            <a:fillRect/>
          </a:stretch>
        </p:blipFill>
        <p:spPr>
          <a:xfrm>
            <a:off x="4708800" y="1070350"/>
            <a:ext cx="3912799" cy="373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Culture of Give-Get-Grow</a:t>
            </a:r>
            <a:endParaRPr b="1"/>
          </a:p>
        </p:txBody>
      </p:sp>
      <p:sp>
        <p:nvSpPr>
          <p:cNvPr id="156" name="Google Shape;156;p28"/>
          <p:cNvSpPr txBox="1"/>
          <p:nvPr>
            <p:ph idx="1" type="body"/>
          </p:nvPr>
        </p:nvSpPr>
        <p:spPr>
          <a:xfrm>
            <a:off x="311700" y="1073500"/>
            <a:ext cx="5858400" cy="3813300"/>
          </a:xfrm>
          <a:prstGeom prst="rect">
            <a:avLst/>
          </a:prstGeom>
        </p:spPr>
        <p:txBody>
          <a:bodyPr anchorCtr="0" anchor="t" bIns="91425" lIns="91425" spcFirstLastPara="1" rIns="91425" wrap="square" tIns="91425">
            <a:normAutofit fontScale="77500" lnSpcReduction="20000"/>
          </a:bodyPr>
          <a:lstStyle/>
          <a:p>
            <a:pPr indent="-297497" lvl="0" marL="457200" rtl="0" algn="l">
              <a:lnSpc>
                <a:spcPct val="100000"/>
              </a:lnSpc>
              <a:spcBef>
                <a:spcPts val="0"/>
              </a:spcBef>
              <a:spcAft>
                <a:spcPts val="0"/>
              </a:spcAft>
              <a:buClr>
                <a:schemeClr val="dk1"/>
              </a:buClr>
              <a:buSzPct val="100000"/>
              <a:buChar char="●"/>
            </a:pPr>
            <a:r>
              <a:rPr b="1" lang="en" sz="1400">
                <a:solidFill>
                  <a:schemeClr val="dk1"/>
                </a:solidFill>
              </a:rPr>
              <a:t>Give: Time, knowledge, encouragement</a:t>
            </a:r>
            <a:endParaRPr b="1" sz="1400">
              <a:solidFill>
                <a:schemeClr val="dk1"/>
              </a:solidFill>
            </a:endParaRPr>
          </a:p>
          <a:p>
            <a:pPr indent="0" lvl="0" marL="0" rtl="0" algn="l">
              <a:lnSpc>
                <a:spcPct val="100000"/>
              </a:lnSpc>
              <a:spcBef>
                <a:spcPts val="1200"/>
              </a:spcBef>
              <a:spcAft>
                <a:spcPts val="0"/>
              </a:spcAft>
              <a:buNone/>
            </a:pPr>
            <a:r>
              <a:rPr lang="en" sz="1400">
                <a:solidFill>
                  <a:schemeClr val="dk1"/>
                </a:solidFill>
              </a:rPr>
              <a:t>→ Share your skills and ideas — even as a student</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Helping others builds confidence and trust</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297497" lvl="0" marL="457200" rtl="0" algn="l">
              <a:lnSpc>
                <a:spcPct val="100000"/>
              </a:lnSpc>
              <a:spcBef>
                <a:spcPts val="1200"/>
              </a:spcBef>
              <a:spcAft>
                <a:spcPts val="0"/>
              </a:spcAft>
              <a:buClr>
                <a:schemeClr val="dk1"/>
              </a:buClr>
              <a:buSzPct val="100000"/>
              <a:buChar char="●"/>
            </a:pPr>
            <a:r>
              <a:rPr b="1" lang="en" sz="1400">
                <a:solidFill>
                  <a:schemeClr val="dk1"/>
                </a:solidFill>
              </a:rPr>
              <a:t>Get: Recognition, mentorship, collaboration</a:t>
            </a:r>
            <a:endParaRPr b="1" sz="1400">
              <a:solidFill>
                <a:schemeClr val="dk1"/>
              </a:solidFill>
            </a:endParaRPr>
          </a:p>
          <a:p>
            <a:pPr indent="0" lvl="0" marL="0" rtl="0" algn="l">
              <a:lnSpc>
                <a:spcPct val="100000"/>
              </a:lnSpc>
              <a:spcBef>
                <a:spcPts val="1200"/>
              </a:spcBef>
              <a:spcAft>
                <a:spcPts val="0"/>
              </a:spcAft>
              <a:buNone/>
            </a:pPr>
            <a:r>
              <a:rPr lang="en" sz="1400">
                <a:solidFill>
                  <a:schemeClr val="dk1"/>
                </a:solidFill>
              </a:rPr>
              <a:t>→ Your contributions are valued and visible</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ISSIP members often spotlight student work</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297497" lvl="0" marL="457200" rtl="0" algn="l">
              <a:lnSpc>
                <a:spcPct val="100000"/>
              </a:lnSpc>
              <a:spcBef>
                <a:spcPts val="1200"/>
              </a:spcBef>
              <a:spcAft>
                <a:spcPts val="0"/>
              </a:spcAft>
              <a:buClr>
                <a:schemeClr val="dk1"/>
              </a:buClr>
              <a:buSzPct val="100000"/>
              <a:buChar char="●"/>
            </a:pPr>
            <a:r>
              <a:rPr b="1" lang="en" sz="1400">
                <a:solidFill>
                  <a:schemeClr val="dk1"/>
                </a:solidFill>
              </a:rPr>
              <a:t>Grow: Network, skillset, career impact</a:t>
            </a:r>
            <a:endParaRPr b="1" sz="1400">
              <a:solidFill>
                <a:schemeClr val="dk1"/>
              </a:solidFill>
            </a:endParaRPr>
          </a:p>
          <a:p>
            <a:pPr indent="0" lvl="0" marL="0" rtl="0" algn="l">
              <a:lnSpc>
                <a:spcPct val="100000"/>
              </a:lnSpc>
              <a:spcBef>
                <a:spcPts val="1200"/>
              </a:spcBef>
              <a:spcAft>
                <a:spcPts val="0"/>
              </a:spcAft>
              <a:buNone/>
            </a:pPr>
            <a:r>
              <a:rPr lang="en" sz="1400">
                <a:solidFill>
                  <a:schemeClr val="dk1"/>
                </a:solidFill>
              </a:rPr>
              <a:t>→ Build real-world experience through volunteer projects</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Gain access to global professionals and leaders</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0" lvl="0" marL="0" rtl="0" algn="l">
              <a:lnSpc>
                <a:spcPct val="100000"/>
              </a:lnSpc>
              <a:spcBef>
                <a:spcPts val="1200"/>
              </a:spcBef>
              <a:spcAft>
                <a:spcPts val="1200"/>
              </a:spcAft>
              <a:buNone/>
            </a:pPr>
            <a:r>
              <a:rPr lang="en" sz="1400">
                <a:solidFill>
                  <a:schemeClr val="dk1"/>
                </a:solidFill>
              </a:rPr>
              <a:t>✅ Keep ISSIP informal, personal, and people-first — this is a community, not a corporation</a:t>
            </a:r>
            <a:endParaRPr sz="1400">
              <a:solidFill>
                <a:schemeClr val="dk1"/>
              </a:solidFill>
            </a:endParaRPr>
          </a:p>
        </p:txBody>
      </p:sp>
      <p:sp>
        <p:nvSpPr>
          <p:cNvPr id="157" name="Google Shape;157;p28"/>
          <p:cNvSpPr txBox="1"/>
          <p:nvPr/>
        </p:nvSpPr>
        <p:spPr>
          <a:xfrm>
            <a:off x="5074400" y="1806625"/>
            <a:ext cx="3267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 Reflection Prompt:</a:t>
            </a:r>
            <a:endParaRPr b="1" sz="11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lang="en" sz="1100">
                <a:solidFill>
                  <a:schemeClr val="dk1"/>
                </a:solidFill>
              </a:rPr>
              <a:t>What’s one way you could “Give” in a student or professional setting right now?</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Ways to Get Involved</a:t>
            </a:r>
            <a:endParaRPr b="1"/>
          </a:p>
        </p:txBody>
      </p:sp>
      <p:sp>
        <p:nvSpPr>
          <p:cNvPr id="163" name="Google Shape;163;p29"/>
          <p:cNvSpPr txBox="1"/>
          <p:nvPr>
            <p:ph idx="1" type="body"/>
          </p:nvPr>
        </p:nvSpPr>
        <p:spPr>
          <a:xfrm>
            <a:off x="390700" y="1017725"/>
            <a:ext cx="8520600" cy="3783600"/>
          </a:xfrm>
          <a:prstGeom prst="rect">
            <a:avLst/>
          </a:prstGeom>
        </p:spPr>
        <p:txBody>
          <a:bodyPr anchorCtr="0" anchor="t" bIns="91425" lIns="91425" spcFirstLastPara="1" rIns="91425" wrap="square" tIns="91425">
            <a:normAutofit fontScale="77500" lnSpcReduction="20000"/>
          </a:bodyPr>
          <a:lstStyle/>
          <a:p>
            <a:pPr indent="-297497" lvl="0" marL="457200" rtl="0" algn="l">
              <a:lnSpc>
                <a:spcPct val="100000"/>
              </a:lnSpc>
              <a:spcBef>
                <a:spcPts val="0"/>
              </a:spcBef>
              <a:spcAft>
                <a:spcPts val="0"/>
              </a:spcAft>
              <a:buClr>
                <a:schemeClr val="dk1"/>
              </a:buClr>
              <a:buSzPct val="100000"/>
              <a:buChar char="●"/>
            </a:pPr>
            <a:r>
              <a:rPr b="1" lang="en" sz="1400">
                <a:solidFill>
                  <a:schemeClr val="dk1"/>
                </a:solidFill>
              </a:rPr>
              <a:t>Subscribe to ISSIP’s Monthly Newsletter: </a:t>
            </a:r>
            <a:r>
              <a:rPr b="1" lang="en" sz="1400" u="sng">
                <a:solidFill>
                  <a:schemeClr val="hlink"/>
                </a:solidFill>
                <a:hlinkClick r:id="rId3"/>
              </a:rPr>
              <a:t>https://issip.org/newsletters/</a:t>
            </a:r>
            <a:r>
              <a:rPr b="1" lang="en" sz="1400">
                <a:solidFill>
                  <a:schemeClr val="dk1"/>
                </a:solidFill>
              </a:rPr>
              <a:t> </a:t>
            </a:r>
            <a:endParaRPr b="1" sz="1400">
              <a:solidFill>
                <a:schemeClr val="dk1"/>
              </a:solidFill>
            </a:endParaRPr>
          </a:p>
          <a:p>
            <a:pPr indent="0" lvl="0" marL="0" rtl="0" algn="l">
              <a:lnSpc>
                <a:spcPct val="100000"/>
              </a:lnSpc>
              <a:spcBef>
                <a:spcPts val="1200"/>
              </a:spcBef>
              <a:spcAft>
                <a:spcPts val="0"/>
              </a:spcAft>
              <a:buNone/>
            </a:pPr>
            <a:r>
              <a:rPr lang="en" sz="1400">
                <a:solidFill>
                  <a:schemeClr val="dk1"/>
                </a:solidFill>
              </a:rPr>
              <a:t>→ Stay updated on events, awards, and thought leadership</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297497" lvl="0" marL="457200" rtl="0" algn="l">
              <a:lnSpc>
                <a:spcPct val="100000"/>
              </a:lnSpc>
              <a:spcBef>
                <a:spcPts val="1200"/>
              </a:spcBef>
              <a:spcAft>
                <a:spcPts val="0"/>
              </a:spcAft>
              <a:buClr>
                <a:schemeClr val="dk1"/>
              </a:buClr>
              <a:buSzPct val="100000"/>
              <a:buChar char="●"/>
            </a:pPr>
            <a:r>
              <a:rPr b="1" lang="en" sz="1400">
                <a:solidFill>
                  <a:schemeClr val="dk1"/>
                </a:solidFill>
              </a:rPr>
              <a:t>Participate in VP Elections (Nominate + Vote)</a:t>
            </a:r>
            <a:endParaRPr b="1" sz="1400">
              <a:solidFill>
                <a:schemeClr val="dk1"/>
              </a:solidFill>
            </a:endParaRPr>
          </a:p>
          <a:p>
            <a:pPr indent="0" lvl="0" marL="0" rtl="0" algn="l">
              <a:lnSpc>
                <a:spcPct val="100000"/>
              </a:lnSpc>
              <a:spcBef>
                <a:spcPts val="1200"/>
              </a:spcBef>
              <a:spcAft>
                <a:spcPts val="0"/>
              </a:spcAft>
              <a:buNone/>
            </a:pPr>
            <a:r>
              <a:rPr lang="en" sz="1400">
                <a:solidFill>
                  <a:schemeClr val="dk1"/>
                </a:solidFill>
              </a:rPr>
              <a:t>→ Help shape the direction of ISSIP’s future</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Students can nominate and be nominated!</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297497" lvl="0" marL="457200" rtl="0" algn="l">
              <a:lnSpc>
                <a:spcPct val="100000"/>
              </a:lnSpc>
              <a:spcBef>
                <a:spcPts val="1200"/>
              </a:spcBef>
              <a:spcAft>
                <a:spcPts val="0"/>
              </a:spcAft>
              <a:buClr>
                <a:schemeClr val="dk1"/>
              </a:buClr>
              <a:buSzPct val="100000"/>
              <a:buChar char="●"/>
            </a:pPr>
            <a:r>
              <a:rPr b="1" lang="en" sz="1400">
                <a:solidFill>
                  <a:schemeClr val="dk1"/>
                </a:solidFill>
              </a:rPr>
              <a:t>Earn Recognition Through ISSIP Awards</a:t>
            </a:r>
            <a:endParaRPr b="1" sz="1400">
              <a:solidFill>
                <a:schemeClr val="dk1"/>
              </a:solidFill>
            </a:endParaRPr>
          </a:p>
          <a:p>
            <a:pPr indent="0" lvl="0" marL="0" rtl="0" algn="l">
              <a:lnSpc>
                <a:spcPct val="100000"/>
              </a:lnSpc>
              <a:spcBef>
                <a:spcPts val="1200"/>
              </a:spcBef>
              <a:spcAft>
                <a:spcPts val="0"/>
              </a:spcAft>
              <a:buNone/>
            </a:pPr>
            <a:r>
              <a:rPr lang="en" sz="1400">
                <a:solidFill>
                  <a:schemeClr val="dk1"/>
                </a:solidFill>
              </a:rPr>
              <a:t>→ Celebrate innovation, leadership, and contributions to service</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297497" lvl="0" marL="457200" rtl="0" algn="l">
              <a:lnSpc>
                <a:spcPct val="100000"/>
              </a:lnSpc>
              <a:spcBef>
                <a:spcPts val="1200"/>
              </a:spcBef>
              <a:spcAft>
                <a:spcPts val="0"/>
              </a:spcAft>
              <a:buClr>
                <a:schemeClr val="dk1"/>
              </a:buClr>
              <a:buSzPct val="100000"/>
              <a:buChar char="●"/>
            </a:pPr>
            <a:r>
              <a:rPr b="1" lang="en" sz="1400">
                <a:solidFill>
                  <a:schemeClr val="dk1"/>
                </a:solidFill>
              </a:rPr>
              <a:t>Contribute Your Voice</a:t>
            </a:r>
            <a:endParaRPr b="1" sz="1400">
              <a:solidFill>
                <a:schemeClr val="dk1"/>
              </a:solidFill>
            </a:endParaRPr>
          </a:p>
          <a:p>
            <a:pPr indent="0" lvl="0" marL="0" rtl="0" algn="l">
              <a:lnSpc>
                <a:spcPct val="100000"/>
              </a:lnSpc>
              <a:spcBef>
                <a:spcPts val="1200"/>
              </a:spcBef>
              <a:spcAft>
                <a:spcPts val="0"/>
              </a:spcAft>
              <a:buNone/>
            </a:pPr>
            <a:r>
              <a:rPr lang="en" sz="1400">
                <a:solidFill>
                  <a:schemeClr val="dk1"/>
                </a:solidFill>
              </a:rPr>
              <a:t>→ Write a blog post, join a panel, or present your work</a:t>
            </a:r>
            <a:endParaRPr sz="1400">
              <a:solidFill>
                <a:schemeClr val="dk1"/>
              </a:solidFill>
            </a:endParaRPr>
          </a:p>
          <a:p>
            <a:pPr indent="0" lvl="0" marL="0" rtl="0" algn="l">
              <a:lnSpc>
                <a:spcPct val="100000"/>
              </a:lnSpc>
              <a:spcBef>
                <a:spcPts val="1200"/>
              </a:spcBef>
              <a:spcAft>
                <a:spcPts val="1200"/>
              </a:spcAft>
              <a:buNone/>
            </a:pPr>
            <a:r>
              <a:rPr lang="en" sz="1400">
                <a:solidFill>
                  <a:schemeClr val="dk1"/>
                </a:solidFill>
              </a:rPr>
              <a:t>→ No experience needed — just curiosity and willingness to share</a:t>
            </a:r>
            <a:endParaRPr sz="1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129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Follow ISSIP Everywhere</a:t>
            </a:r>
            <a:endParaRPr b="1"/>
          </a:p>
        </p:txBody>
      </p:sp>
      <p:sp>
        <p:nvSpPr>
          <p:cNvPr id="169" name="Google Shape;169;p30"/>
          <p:cNvSpPr txBox="1"/>
          <p:nvPr>
            <p:ph idx="1" type="body"/>
          </p:nvPr>
        </p:nvSpPr>
        <p:spPr>
          <a:xfrm>
            <a:off x="311700" y="642575"/>
            <a:ext cx="8520600" cy="4392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b="1" lang="en" sz="1000">
                <a:solidFill>
                  <a:schemeClr val="dk1"/>
                </a:solidFill>
              </a:rPr>
              <a:t>✅</a:t>
            </a:r>
            <a:r>
              <a:rPr b="1" lang="en" sz="1000">
                <a:solidFill>
                  <a:schemeClr val="dk1"/>
                </a:solidFill>
              </a:rPr>
              <a:t>Register at issip.org</a:t>
            </a:r>
            <a:endParaRPr b="1" sz="1000">
              <a:solidFill>
                <a:schemeClr val="dk1"/>
              </a:solidFill>
            </a:endParaRPr>
          </a:p>
          <a:p>
            <a:pPr indent="0" lvl="0" marL="0" rtl="0" algn="l">
              <a:lnSpc>
                <a:spcPct val="95000"/>
              </a:lnSpc>
              <a:spcBef>
                <a:spcPts val="1200"/>
              </a:spcBef>
              <a:spcAft>
                <a:spcPts val="0"/>
              </a:spcAft>
              <a:buSzPts val="688"/>
              <a:buNone/>
            </a:pPr>
            <a:r>
              <a:rPr b="1" lang="en" sz="1000" u="sng">
                <a:solidFill>
                  <a:schemeClr val="hlink"/>
                </a:solidFill>
                <a:hlinkClick r:id="rId3"/>
              </a:rPr>
              <a:t>https://issip.org/membership/</a:t>
            </a:r>
            <a:r>
              <a:rPr b="1" lang="en" sz="1000">
                <a:solidFill>
                  <a:schemeClr val="dk1"/>
                </a:solidFill>
              </a:rPr>
              <a:t> </a:t>
            </a:r>
            <a:endParaRPr b="1" sz="1000">
              <a:solidFill>
                <a:schemeClr val="dk1"/>
              </a:solidFill>
            </a:endParaRPr>
          </a:p>
          <a:p>
            <a:pPr indent="0" lvl="0" marL="0" rtl="0" algn="l">
              <a:lnSpc>
                <a:spcPct val="95000"/>
              </a:lnSpc>
              <a:spcBef>
                <a:spcPts val="1200"/>
              </a:spcBef>
              <a:spcAft>
                <a:spcPts val="0"/>
              </a:spcAft>
              <a:buClr>
                <a:schemeClr val="dk1"/>
              </a:buClr>
              <a:buSzPts val="688"/>
              <a:buFont typeface="Arial"/>
              <a:buNone/>
            </a:pPr>
            <a:r>
              <a:t/>
            </a:r>
            <a:endParaRPr b="1" sz="1000">
              <a:solidFill>
                <a:schemeClr val="dk1"/>
              </a:solidFill>
            </a:endParaRPr>
          </a:p>
          <a:p>
            <a:pPr indent="0" lvl="0" marL="0" rtl="0" algn="l">
              <a:lnSpc>
                <a:spcPct val="95000"/>
              </a:lnSpc>
              <a:spcBef>
                <a:spcPts val="1200"/>
              </a:spcBef>
              <a:spcAft>
                <a:spcPts val="0"/>
              </a:spcAft>
              <a:buSzPts val="688"/>
              <a:buNone/>
            </a:pPr>
            <a:r>
              <a:rPr b="1" lang="en" sz="1000">
                <a:solidFill>
                  <a:schemeClr val="dk1"/>
                </a:solidFill>
              </a:rPr>
              <a:t>✅ LinkedIn</a:t>
            </a:r>
            <a:endParaRPr b="1" sz="1000">
              <a:solidFill>
                <a:schemeClr val="dk1"/>
              </a:solidFill>
            </a:endParaRPr>
          </a:p>
          <a:p>
            <a:pPr indent="0" lvl="0" marL="0" rtl="0" algn="l">
              <a:lnSpc>
                <a:spcPct val="95000"/>
              </a:lnSpc>
              <a:spcBef>
                <a:spcPts val="1200"/>
              </a:spcBef>
              <a:spcAft>
                <a:spcPts val="0"/>
              </a:spcAft>
              <a:buSzPts val="688"/>
              <a:buNone/>
            </a:pPr>
            <a:r>
              <a:rPr b="1" lang="en" sz="1000" u="sng">
                <a:solidFill>
                  <a:schemeClr val="hlink"/>
                </a:solidFill>
                <a:hlinkClick r:id="rId4"/>
              </a:rPr>
              <a:t>https://www.linkedin.com/company/international-society-of-service-innovation-professionals-issip-/</a:t>
            </a:r>
            <a:r>
              <a:rPr b="1" lang="en" sz="1000">
                <a:solidFill>
                  <a:schemeClr val="dk1"/>
                </a:solidFill>
              </a:rPr>
              <a:t> </a:t>
            </a:r>
            <a:endParaRPr b="1" sz="1000">
              <a:solidFill>
                <a:schemeClr val="dk1"/>
              </a:solidFill>
            </a:endParaRPr>
          </a:p>
          <a:p>
            <a:pPr indent="0" lvl="0" marL="0" rtl="0" algn="l">
              <a:lnSpc>
                <a:spcPct val="95000"/>
              </a:lnSpc>
              <a:spcBef>
                <a:spcPts val="1200"/>
              </a:spcBef>
              <a:spcAft>
                <a:spcPts val="0"/>
              </a:spcAft>
              <a:buSzPts val="688"/>
              <a:buNone/>
            </a:pPr>
            <a:r>
              <a:t/>
            </a:r>
            <a:endParaRPr b="1" sz="1000">
              <a:solidFill>
                <a:schemeClr val="dk1"/>
              </a:solidFill>
            </a:endParaRPr>
          </a:p>
          <a:p>
            <a:pPr indent="0" lvl="0" marL="0" rtl="0" algn="l">
              <a:lnSpc>
                <a:spcPct val="95000"/>
              </a:lnSpc>
              <a:spcBef>
                <a:spcPts val="1200"/>
              </a:spcBef>
              <a:spcAft>
                <a:spcPts val="0"/>
              </a:spcAft>
              <a:buSzPts val="688"/>
              <a:buNone/>
            </a:pPr>
            <a:r>
              <a:rPr b="1" lang="en" sz="1000">
                <a:solidFill>
                  <a:schemeClr val="dk1"/>
                </a:solidFill>
              </a:rPr>
              <a:t>✅ Subscribe on YouTube</a:t>
            </a:r>
            <a:endParaRPr b="1" sz="1000">
              <a:solidFill>
                <a:schemeClr val="dk1"/>
              </a:solidFill>
            </a:endParaRPr>
          </a:p>
          <a:p>
            <a:pPr indent="0" lvl="0" marL="0" rtl="0" algn="l">
              <a:lnSpc>
                <a:spcPct val="95000"/>
              </a:lnSpc>
              <a:spcBef>
                <a:spcPts val="1200"/>
              </a:spcBef>
              <a:spcAft>
                <a:spcPts val="0"/>
              </a:spcAft>
              <a:buSzPts val="688"/>
              <a:buNone/>
            </a:pPr>
            <a:r>
              <a:rPr b="1" lang="en" sz="1000" u="sng">
                <a:solidFill>
                  <a:schemeClr val="hlink"/>
                </a:solidFill>
                <a:hlinkClick r:id="rId5"/>
              </a:rPr>
              <a:t>https://www.youtube.com/@ISSIPorg</a:t>
            </a:r>
            <a:r>
              <a:rPr b="1" lang="en" sz="1000">
                <a:solidFill>
                  <a:schemeClr val="dk1"/>
                </a:solidFill>
              </a:rPr>
              <a:t> </a:t>
            </a:r>
            <a:endParaRPr b="1" sz="1000">
              <a:solidFill>
                <a:schemeClr val="dk1"/>
              </a:solidFill>
            </a:endParaRPr>
          </a:p>
          <a:p>
            <a:pPr indent="0" lvl="0" marL="0" rtl="0" algn="l">
              <a:lnSpc>
                <a:spcPct val="95000"/>
              </a:lnSpc>
              <a:spcBef>
                <a:spcPts val="1200"/>
              </a:spcBef>
              <a:spcAft>
                <a:spcPts val="0"/>
              </a:spcAft>
              <a:buSzPts val="688"/>
              <a:buNone/>
            </a:pPr>
            <a:r>
              <a:t/>
            </a:r>
            <a:endParaRPr b="1" sz="1000">
              <a:solidFill>
                <a:schemeClr val="dk1"/>
              </a:solidFill>
            </a:endParaRPr>
          </a:p>
          <a:p>
            <a:pPr indent="0" lvl="0" marL="0" rtl="0" algn="l">
              <a:lnSpc>
                <a:spcPct val="95000"/>
              </a:lnSpc>
              <a:spcBef>
                <a:spcPts val="1200"/>
              </a:spcBef>
              <a:spcAft>
                <a:spcPts val="0"/>
              </a:spcAft>
              <a:buSzPts val="688"/>
              <a:buNone/>
            </a:pPr>
            <a:r>
              <a:rPr b="1" lang="en" sz="1000">
                <a:solidFill>
                  <a:schemeClr val="dk1"/>
                </a:solidFill>
              </a:rPr>
              <a:t>✅ Follow on Slideshare</a:t>
            </a:r>
            <a:endParaRPr b="1" sz="1000">
              <a:solidFill>
                <a:schemeClr val="dk1"/>
              </a:solidFill>
            </a:endParaRPr>
          </a:p>
          <a:p>
            <a:pPr indent="0" lvl="0" marL="0" rtl="0" algn="l">
              <a:lnSpc>
                <a:spcPct val="95000"/>
              </a:lnSpc>
              <a:spcBef>
                <a:spcPts val="1200"/>
              </a:spcBef>
              <a:spcAft>
                <a:spcPts val="0"/>
              </a:spcAft>
              <a:buSzPts val="688"/>
              <a:buNone/>
            </a:pPr>
            <a:r>
              <a:rPr b="1" lang="en" sz="1000" u="sng">
                <a:solidFill>
                  <a:schemeClr val="hlink"/>
                </a:solidFill>
                <a:hlinkClick r:id="rId6"/>
              </a:rPr>
              <a:t>https://www.slideshare.net/issip</a:t>
            </a:r>
            <a:r>
              <a:rPr b="1" lang="en" sz="1000">
                <a:solidFill>
                  <a:schemeClr val="dk1"/>
                </a:solidFill>
              </a:rPr>
              <a:t> </a:t>
            </a:r>
            <a:endParaRPr b="1" sz="1000">
              <a:solidFill>
                <a:schemeClr val="dk1"/>
              </a:solidFill>
            </a:endParaRPr>
          </a:p>
          <a:p>
            <a:pPr indent="0" lvl="0" marL="0" rtl="0" algn="l">
              <a:lnSpc>
                <a:spcPct val="95000"/>
              </a:lnSpc>
              <a:spcBef>
                <a:spcPts val="1200"/>
              </a:spcBef>
              <a:spcAft>
                <a:spcPts val="0"/>
              </a:spcAft>
              <a:buSzPts val="688"/>
              <a:buNone/>
            </a:pPr>
            <a:r>
              <a:t/>
            </a:r>
            <a:endParaRPr b="1" sz="1000">
              <a:solidFill>
                <a:schemeClr val="dk1"/>
              </a:solidFill>
            </a:endParaRPr>
          </a:p>
          <a:p>
            <a:pPr indent="0" lvl="0" marL="0" rtl="0" algn="l">
              <a:lnSpc>
                <a:spcPct val="95000"/>
              </a:lnSpc>
              <a:spcBef>
                <a:spcPts val="1200"/>
              </a:spcBef>
              <a:spcAft>
                <a:spcPts val="0"/>
              </a:spcAft>
              <a:buSzPts val="688"/>
              <a:buNone/>
            </a:pPr>
            <a:r>
              <a:rPr b="1" lang="en" sz="1000">
                <a:solidFill>
                  <a:schemeClr val="dk1"/>
                </a:solidFill>
              </a:rPr>
              <a:t>✅ Volunteer through Benevity</a:t>
            </a:r>
            <a:endParaRPr b="1" sz="1000">
              <a:solidFill>
                <a:schemeClr val="dk1"/>
              </a:solidFill>
            </a:endParaRPr>
          </a:p>
          <a:p>
            <a:pPr indent="0" lvl="0" marL="0" rtl="0" algn="l">
              <a:lnSpc>
                <a:spcPct val="95000"/>
              </a:lnSpc>
              <a:spcBef>
                <a:spcPts val="1200"/>
              </a:spcBef>
              <a:spcAft>
                <a:spcPts val="0"/>
              </a:spcAft>
              <a:buSzPts val="688"/>
              <a:buNone/>
            </a:pPr>
            <a:r>
              <a:rPr b="1" lang="en" sz="1000" u="sng">
                <a:solidFill>
                  <a:schemeClr val="hlink"/>
                </a:solidFill>
                <a:hlinkClick r:id="rId7"/>
              </a:rPr>
              <a:t>https://issip.org/2024/09/10/increase-your-impact-issip-is-now-an-approved-benevity-cause/</a:t>
            </a:r>
            <a:r>
              <a:rPr b="1" lang="en" sz="1000">
                <a:solidFill>
                  <a:schemeClr val="dk1"/>
                </a:solidFill>
              </a:rPr>
              <a:t> </a:t>
            </a:r>
            <a:endParaRPr b="1" sz="1000">
              <a:solidFill>
                <a:schemeClr val="dk1"/>
              </a:solidFill>
            </a:endParaRPr>
          </a:p>
          <a:p>
            <a:pPr indent="0" lvl="0" marL="0" rtl="0" algn="l">
              <a:lnSpc>
                <a:spcPct val="95000"/>
              </a:lnSpc>
              <a:spcBef>
                <a:spcPts val="1200"/>
              </a:spcBef>
              <a:spcAft>
                <a:spcPts val="1200"/>
              </a:spcAft>
              <a:buClr>
                <a:schemeClr val="dk1"/>
              </a:buClr>
              <a:buSzPts val="688"/>
              <a:buFont typeface="Arial"/>
              <a:buNone/>
            </a:pPr>
            <a:r>
              <a:t/>
            </a:r>
            <a:endParaRPr b="1"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After the Course</a:t>
            </a:r>
            <a:endParaRPr b="1"/>
          </a:p>
        </p:txBody>
      </p:sp>
      <p:sp>
        <p:nvSpPr>
          <p:cNvPr id="175" name="Google Shape;17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solidFill>
                  <a:schemeClr val="dk1"/>
                </a:solidFill>
              </a:rPr>
              <a:t>Click the link or scan the QR code on your mobile device to complete the Post-Test after completing the course:</a:t>
            </a:r>
            <a:r>
              <a:rPr lang="en"/>
              <a:t> </a:t>
            </a:r>
            <a:r>
              <a:rPr lang="en" u="sng">
                <a:solidFill>
                  <a:schemeClr val="hlink"/>
                </a:solidFill>
                <a:hlinkClick r:id="rId3"/>
              </a:rPr>
              <a:t>Click here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rPr lang="en">
                <a:solidFill>
                  <a:schemeClr val="dk1"/>
                </a:solidFill>
              </a:rPr>
              <a:t>Reflect on what resonated most with you</a:t>
            </a:r>
            <a:endParaRPr/>
          </a:p>
        </p:txBody>
      </p:sp>
      <p:pic>
        <p:nvPicPr>
          <p:cNvPr id="176" name="Google Shape;176;p31" title="Screenshot 2025-04-16 at 12.32.26 PM.png"/>
          <p:cNvPicPr preferRelativeResize="0"/>
          <p:nvPr/>
        </p:nvPicPr>
        <p:blipFill>
          <a:blip r:embed="rId4">
            <a:alphaModFix/>
          </a:blip>
          <a:stretch>
            <a:fillRect/>
          </a:stretch>
        </p:blipFill>
        <p:spPr>
          <a:xfrm>
            <a:off x="3472476" y="1886525"/>
            <a:ext cx="2199049" cy="2092000"/>
          </a:xfrm>
          <a:prstGeom prst="rect">
            <a:avLst/>
          </a:prstGeom>
          <a:noFill/>
          <a:ln>
            <a:noFill/>
          </a:ln>
        </p:spPr>
      </p:pic>
      <p:pic>
        <p:nvPicPr>
          <p:cNvPr descr="File:Exclamation mark.png - Wikimedia Commons" id="177" name="Google Shape;177;p31"/>
          <p:cNvPicPr preferRelativeResize="0"/>
          <p:nvPr/>
        </p:nvPicPr>
        <p:blipFill>
          <a:blip r:embed="rId5">
            <a:alphaModFix/>
          </a:blip>
          <a:stretch>
            <a:fillRect/>
          </a:stretch>
        </p:blipFill>
        <p:spPr>
          <a:xfrm>
            <a:off x="197449" y="3721875"/>
            <a:ext cx="688600" cy="91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Before We Begin</a:t>
            </a:r>
            <a:endParaRPr b="1"/>
          </a:p>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Before starting the course, click the link or scan the QR code on your mobile device, and complete the Pre-test: </a:t>
            </a:r>
            <a:r>
              <a:rPr lang="en" u="sng">
                <a:solidFill>
                  <a:schemeClr val="hlink"/>
                </a:solidFill>
                <a:hlinkClick r:id="rId3"/>
              </a:rPr>
              <a:t>Click here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solidFill>
                <a:schemeClr val="dk1"/>
              </a:solidFill>
            </a:endParaRPr>
          </a:p>
        </p:txBody>
      </p:sp>
      <p:pic>
        <p:nvPicPr>
          <p:cNvPr id="63" name="Google Shape;63;p14" title="Screenshot 2025-04-16 at 12.30.27 PM.png"/>
          <p:cNvPicPr preferRelativeResize="0"/>
          <p:nvPr/>
        </p:nvPicPr>
        <p:blipFill>
          <a:blip r:embed="rId4">
            <a:alphaModFix/>
          </a:blip>
          <a:stretch>
            <a:fillRect/>
          </a:stretch>
        </p:blipFill>
        <p:spPr>
          <a:xfrm>
            <a:off x="3286680" y="1993124"/>
            <a:ext cx="2570649" cy="2439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Section A: Service in the AI Era </a:t>
            </a:r>
            <a:endParaRPr b="1">
              <a:solidFill>
                <a:srgbClr val="0000FF"/>
              </a:solidFill>
            </a:endParaRPr>
          </a:p>
        </p:txBody>
      </p:sp>
      <p:sp>
        <p:nvSpPr>
          <p:cNvPr id="69" name="Google Shape;69;p15"/>
          <p:cNvSpPr txBox="1"/>
          <p:nvPr>
            <p:ph idx="1" type="body"/>
          </p:nvPr>
        </p:nvSpPr>
        <p:spPr>
          <a:xfrm>
            <a:off x="311700" y="935275"/>
            <a:ext cx="8520600" cy="186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dk1"/>
                </a:solidFill>
              </a:rPr>
              <a:t>Learning Objectives:</a:t>
            </a:r>
            <a:endParaRPr sz="2000">
              <a:solidFill>
                <a:schemeClr val="dk1"/>
              </a:solidFill>
            </a:endParaRPr>
          </a:p>
          <a:p>
            <a:pPr indent="0" lvl="0" marL="0" rtl="0" algn="l">
              <a:spcBef>
                <a:spcPts val="1200"/>
              </a:spcBef>
              <a:spcAft>
                <a:spcPts val="1200"/>
              </a:spcAft>
              <a:buNone/>
            </a:pPr>
            <a:r>
              <a:t/>
            </a:r>
            <a:endParaRPr sz="1500">
              <a:solidFill>
                <a:schemeClr val="dk1"/>
              </a:solidFill>
            </a:endParaRPr>
          </a:p>
        </p:txBody>
      </p:sp>
      <p:sp>
        <p:nvSpPr>
          <p:cNvPr id="70" name="Google Shape;70;p15"/>
          <p:cNvSpPr txBox="1"/>
          <p:nvPr/>
        </p:nvSpPr>
        <p:spPr>
          <a:xfrm>
            <a:off x="370925" y="1421625"/>
            <a:ext cx="5404500" cy="3232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en" sz="1100">
                <a:solidFill>
                  <a:schemeClr val="dk1"/>
                </a:solidFill>
              </a:rPr>
              <a:t>Define service in a modern context and explain the Give-Get-Grow principle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Evaluate innovations through the four guiding questions of service innovation</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Identify the role of AI, digital platforms, and tech in amplifying service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Distinguish between service practice and service research</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Understand how education transmits service knowledge across disciplines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Describe Service Science and its role in studying evolving service systems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Compare Goods-Dominant Logic and Service-Dominant Logic (S-D Logic)</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Understand the concept of Service-Dominant Architecture (SDA)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Describe T-shaped professionals and their relevance to innovation and lifelong learning</a:t>
            </a:r>
            <a:endParaRPr sz="1100">
              <a:solidFill>
                <a:schemeClr val="dk1"/>
              </a:solidFill>
            </a:endParaRPr>
          </a:p>
        </p:txBody>
      </p:sp>
      <p:pic>
        <p:nvPicPr>
          <p:cNvPr id="71" name="Google Shape;71;p15" title="Screenshot 2025-04-11 at 6.06.47 PM.png"/>
          <p:cNvPicPr preferRelativeResize="0"/>
          <p:nvPr/>
        </p:nvPicPr>
        <p:blipFill>
          <a:blip r:embed="rId3">
            <a:alphaModFix/>
          </a:blip>
          <a:stretch>
            <a:fillRect/>
          </a:stretch>
        </p:blipFill>
        <p:spPr>
          <a:xfrm>
            <a:off x="5710450" y="935275"/>
            <a:ext cx="3071050" cy="3593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Service is Central</a:t>
            </a:r>
            <a:endParaRPr b="1"/>
          </a:p>
        </p:txBody>
      </p:sp>
      <p:sp>
        <p:nvSpPr>
          <p:cNvPr id="77" name="Google Shape;77;p16"/>
          <p:cNvSpPr txBox="1"/>
          <p:nvPr/>
        </p:nvSpPr>
        <p:spPr>
          <a:xfrm>
            <a:off x="5834575" y="1243925"/>
            <a:ext cx="332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78" name="Google Shape;78;p16"/>
          <p:cNvSpPr txBox="1"/>
          <p:nvPr/>
        </p:nvSpPr>
        <p:spPr>
          <a:xfrm>
            <a:off x="266550" y="1017725"/>
            <a:ext cx="71181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dk1"/>
                </a:solidFill>
              </a:rPr>
              <a:t>🔹 “Service is the application of resources for the benefit of another.”</a:t>
            </a:r>
            <a:endParaRPr sz="1150">
              <a:solidFill>
                <a:schemeClr val="dk1"/>
              </a:solidFill>
            </a:endParaRPr>
          </a:p>
          <a:p>
            <a:pPr indent="0" lvl="0" marL="0" rtl="0" algn="l">
              <a:spcBef>
                <a:spcPts val="0"/>
              </a:spcBef>
              <a:spcAft>
                <a:spcPts val="0"/>
              </a:spcAft>
              <a:buNone/>
            </a:pPr>
            <a:r>
              <a:rPr lang="en" sz="1150">
                <a:solidFill>
                  <a:schemeClr val="dk1"/>
                </a:solidFill>
              </a:rPr>
              <a:t>→ This includes knowledge, time, skills, technology, or emotional support.</a:t>
            </a:r>
            <a:endParaRPr sz="1150">
              <a:solidFill>
                <a:schemeClr val="dk1"/>
              </a:solidFill>
            </a:endParaRPr>
          </a:p>
          <a:p>
            <a:pPr indent="0" lvl="0" marL="0" rtl="0" algn="l">
              <a:spcBef>
                <a:spcPts val="0"/>
              </a:spcBef>
              <a:spcAft>
                <a:spcPts val="0"/>
              </a:spcAft>
              <a:buNone/>
            </a:pPr>
            <a:r>
              <a:rPr lang="en" sz="1150">
                <a:solidFill>
                  <a:schemeClr val="dk1"/>
                </a:solidFill>
              </a:rPr>
              <a:t>→ It’s not limited to jobs or customer service — it happens every time we help others.</a:t>
            </a:r>
            <a:endParaRPr sz="1150">
              <a:solidFill>
                <a:schemeClr val="dk1"/>
              </a:solidFill>
            </a:endParaRPr>
          </a:p>
          <a:p>
            <a:pPr indent="0" lvl="0" marL="0" rtl="0" algn="l">
              <a:spcBef>
                <a:spcPts val="0"/>
              </a:spcBef>
              <a:spcAft>
                <a:spcPts val="0"/>
              </a:spcAft>
              <a:buNone/>
            </a:pPr>
            <a:r>
              <a:t/>
            </a:r>
            <a:endParaRPr sz="1150">
              <a:solidFill>
                <a:schemeClr val="dk1"/>
              </a:solidFill>
            </a:endParaRPr>
          </a:p>
          <a:p>
            <a:pPr indent="0" lvl="0" marL="0" rtl="0" algn="l">
              <a:spcBef>
                <a:spcPts val="0"/>
              </a:spcBef>
              <a:spcAft>
                <a:spcPts val="0"/>
              </a:spcAft>
              <a:buNone/>
            </a:pPr>
            <a:r>
              <a:rPr lang="en" sz="1150">
                <a:solidFill>
                  <a:schemeClr val="dk1"/>
                </a:solidFill>
              </a:rPr>
              <a:t>🔹 Becoming better at helping others = personal + professional growth</a:t>
            </a:r>
            <a:endParaRPr sz="1150">
              <a:solidFill>
                <a:schemeClr val="dk1"/>
              </a:solidFill>
            </a:endParaRPr>
          </a:p>
          <a:p>
            <a:pPr indent="0" lvl="0" marL="0" rtl="0" algn="l">
              <a:spcBef>
                <a:spcPts val="0"/>
              </a:spcBef>
              <a:spcAft>
                <a:spcPts val="0"/>
              </a:spcAft>
              <a:buNone/>
            </a:pPr>
            <a:r>
              <a:rPr lang="en" sz="1150">
                <a:solidFill>
                  <a:schemeClr val="dk1"/>
                </a:solidFill>
              </a:rPr>
              <a:t>→ In school: helping classmates builds leadership and collaboration skills</a:t>
            </a:r>
            <a:endParaRPr sz="1150">
              <a:solidFill>
                <a:schemeClr val="dk1"/>
              </a:solidFill>
            </a:endParaRPr>
          </a:p>
          <a:p>
            <a:pPr indent="0" lvl="0" marL="0" rtl="0" algn="l">
              <a:spcBef>
                <a:spcPts val="0"/>
              </a:spcBef>
              <a:spcAft>
                <a:spcPts val="0"/>
              </a:spcAft>
              <a:buNone/>
            </a:pPr>
            <a:r>
              <a:rPr lang="en" sz="1150">
                <a:solidFill>
                  <a:schemeClr val="dk1"/>
                </a:solidFill>
              </a:rPr>
              <a:t>→ At work: service leads to better teamwork, communication, and trust</a:t>
            </a:r>
            <a:endParaRPr sz="1150">
              <a:solidFill>
                <a:schemeClr val="dk1"/>
              </a:solidFill>
            </a:endParaRPr>
          </a:p>
          <a:p>
            <a:pPr indent="0" lvl="0" marL="0" rtl="0" algn="l">
              <a:spcBef>
                <a:spcPts val="0"/>
              </a:spcBef>
              <a:spcAft>
                <a:spcPts val="0"/>
              </a:spcAft>
              <a:buNone/>
            </a:pPr>
            <a:r>
              <a:rPr lang="en" sz="1150">
                <a:solidFill>
                  <a:schemeClr val="dk1"/>
                </a:solidFill>
              </a:rPr>
              <a:t>→ In life: service deepens empathy and expands your network</a:t>
            </a:r>
            <a:endParaRPr sz="1150">
              <a:solidFill>
                <a:schemeClr val="dk1"/>
              </a:solidFill>
            </a:endParaRPr>
          </a:p>
          <a:p>
            <a:pPr indent="0" lvl="0" marL="0" rtl="0" algn="l">
              <a:spcBef>
                <a:spcPts val="0"/>
              </a:spcBef>
              <a:spcAft>
                <a:spcPts val="0"/>
              </a:spcAft>
              <a:buNone/>
            </a:pPr>
            <a:r>
              <a:t/>
            </a:r>
            <a:endParaRPr sz="1150">
              <a:solidFill>
                <a:schemeClr val="dk1"/>
              </a:solidFill>
            </a:endParaRPr>
          </a:p>
          <a:p>
            <a:pPr indent="0" lvl="0" marL="0" rtl="0" algn="l">
              <a:spcBef>
                <a:spcPts val="0"/>
              </a:spcBef>
              <a:spcAft>
                <a:spcPts val="0"/>
              </a:spcAft>
              <a:buNone/>
            </a:pPr>
            <a:r>
              <a:rPr lang="en" sz="1150">
                <a:solidFill>
                  <a:schemeClr val="dk1"/>
                </a:solidFill>
              </a:rPr>
              <a:t>🔹 All systems engage in service: people, businesses, nations</a:t>
            </a:r>
            <a:endParaRPr sz="1150">
              <a:solidFill>
                <a:schemeClr val="dk1"/>
              </a:solidFill>
            </a:endParaRPr>
          </a:p>
          <a:p>
            <a:pPr indent="0" lvl="0" marL="0" rtl="0" algn="l">
              <a:spcBef>
                <a:spcPts val="0"/>
              </a:spcBef>
              <a:spcAft>
                <a:spcPts val="0"/>
              </a:spcAft>
              <a:buNone/>
            </a:pPr>
            <a:r>
              <a:rPr lang="en" sz="1150">
                <a:solidFill>
                  <a:schemeClr val="dk1"/>
                </a:solidFill>
              </a:rPr>
              <a:t>→ A person helping a friend = service</a:t>
            </a:r>
            <a:endParaRPr sz="1150">
              <a:solidFill>
                <a:schemeClr val="dk1"/>
              </a:solidFill>
            </a:endParaRPr>
          </a:p>
          <a:p>
            <a:pPr indent="0" lvl="0" marL="0" rtl="0" algn="l">
              <a:spcBef>
                <a:spcPts val="0"/>
              </a:spcBef>
              <a:spcAft>
                <a:spcPts val="0"/>
              </a:spcAft>
              <a:buNone/>
            </a:pPr>
            <a:r>
              <a:rPr lang="en" sz="1150">
                <a:solidFill>
                  <a:schemeClr val="dk1"/>
                </a:solidFill>
              </a:rPr>
              <a:t>→ A business improving user experience = service</a:t>
            </a:r>
            <a:endParaRPr sz="1150">
              <a:solidFill>
                <a:schemeClr val="dk1"/>
              </a:solidFill>
            </a:endParaRPr>
          </a:p>
          <a:p>
            <a:pPr indent="0" lvl="0" marL="0" rtl="0" algn="l">
              <a:spcBef>
                <a:spcPts val="0"/>
              </a:spcBef>
              <a:spcAft>
                <a:spcPts val="0"/>
              </a:spcAft>
              <a:buNone/>
            </a:pPr>
            <a:r>
              <a:rPr lang="en" sz="1150">
                <a:solidFill>
                  <a:schemeClr val="dk1"/>
                </a:solidFill>
              </a:rPr>
              <a:t>→ A government launching a public health campaign = service</a:t>
            </a:r>
            <a:endParaRPr sz="1150">
              <a:solidFill>
                <a:schemeClr val="dk1"/>
              </a:solidFill>
            </a:endParaRPr>
          </a:p>
          <a:p>
            <a:pPr indent="0" lvl="0" marL="0" rtl="0" algn="l">
              <a:spcBef>
                <a:spcPts val="0"/>
              </a:spcBef>
              <a:spcAft>
                <a:spcPts val="0"/>
              </a:spcAft>
              <a:buNone/>
            </a:pPr>
            <a:r>
              <a:rPr lang="en" sz="1150">
                <a:solidFill>
                  <a:schemeClr val="dk1"/>
                </a:solidFill>
              </a:rPr>
              <a:t>→ Service systems interact and evolve constantly — that’s what makes it a field of study</a:t>
            </a:r>
            <a:endParaRPr sz="1150">
              <a:solidFill>
                <a:schemeClr val="dk1"/>
              </a:solidFill>
            </a:endParaRPr>
          </a:p>
          <a:p>
            <a:pPr indent="0" lvl="0" marL="0" rtl="0" algn="l">
              <a:spcBef>
                <a:spcPts val="0"/>
              </a:spcBef>
              <a:spcAft>
                <a:spcPts val="0"/>
              </a:spcAft>
              <a:buNone/>
            </a:pPr>
            <a:r>
              <a:t/>
            </a:r>
            <a:endParaRPr sz="1150">
              <a:solidFill>
                <a:schemeClr val="dk1"/>
              </a:solidFill>
            </a:endParaRPr>
          </a:p>
          <a:p>
            <a:pPr indent="0" lvl="0" marL="0" rtl="0" algn="l">
              <a:spcBef>
                <a:spcPts val="0"/>
              </a:spcBef>
              <a:spcAft>
                <a:spcPts val="0"/>
              </a:spcAft>
              <a:buNone/>
            </a:pPr>
            <a:r>
              <a:t/>
            </a:r>
            <a:endParaRPr sz="1150">
              <a:solidFill>
                <a:schemeClr val="dk1"/>
              </a:solidFill>
            </a:endParaRPr>
          </a:p>
          <a:p>
            <a:pPr indent="0" lvl="0" marL="0" rtl="0" algn="l">
              <a:spcBef>
                <a:spcPts val="0"/>
              </a:spcBef>
              <a:spcAft>
                <a:spcPts val="0"/>
              </a:spcAft>
              <a:buNone/>
            </a:pPr>
            <a:r>
              <a:rPr lang="en" sz="1050">
                <a:solidFill>
                  <a:schemeClr val="dk1"/>
                </a:solidFill>
              </a:rPr>
              <a:t>💬 Exercise Prompt:</a:t>
            </a:r>
            <a:endParaRPr sz="1050">
              <a:solidFill>
                <a:schemeClr val="dk1"/>
              </a:solidFill>
            </a:endParaRPr>
          </a:p>
          <a:p>
            <a:pPr indent="0" lvl="0" marL="0" rtl="0" algn="l">
              <a:spcBef>
                <a:spcPts val="0"/>
              </a:spcBef>
              <a:spcAft>
                <a:spcPts val="0"/>
              </a:spcAft>
              <a:buNone/>
            </a:pPr>
            <a:r>
              <a:rPr lang="en" sz="1050">
                <a:solidFill>
                  <a:schemeClr val="dk1"/>
                </a:solidFill>
              </a:rPr>
              <a:t>List 3 ways you’ve helped others recently.</a:t>
            </a:r>
            <a:endParaRPr sz="1050">
              <a:solidFill>
                <a:schemeClr val="dk1"/>
              </a:solidFill>
            </a:endParaRPr>
          </a:p>
          <a:p>
            <a:pPr indent="0" lvl="0" marL="0" rtl="0" algn="l">
              <a:spcBef>
                <a:spcPts val="0"/>
              </a:spcBef>
              <a:spcAft>
                <a:spcPts val="0"/>
              </a:spcAft>
              <a:buNone/>
            </a:pPr>
            <a:r>
              <a:rPr lang="en" sz="1050">
                <a:solidFill>
                  <a:schemeClr val="dk1"/>
                </a:solidFill>
              </a:rPr>
              <a:t>Think beyond just formal roles — consider advice, support, sharing resources, or even uplifting someone’s mood.</a:t>
            </a:r>
            <a:endParaRPr sz="1050">
              <a:solidFill>
                <a:schemeClr val="dk1"/>
              </a:solidFill>
            </a:endParaRPr>
          </a:p>
          <a:p>
            <a:pPr indent="0" lvl="0" marL="0" rtl="0" algn="l">
              <a:spcBef>
                <a:spcPts val="0"/>
              </a:spcBef>
              <a:spcAft>
                <a:spcPts val="0"/>
              </a:spcAft>
              <a:buNone/>
            </a:pPr>
            <a:r>
              <a:t/>
            </a:r>
            <a:endParaRPr sz="105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Service Innovation Strategy</a:t>
            </a:r>
            <a:endParaRPr b="1"/>
          </a:p>
        </p:txBody>
      </p:sp>
      <p:sp>
        <p:nvSpPr>
          <p:cNvPr id="84" name="Google Shape;84;p17"/>
          <p:cNvSpPr txBox="1"/>
          <p:nvPr>
            <p:ph idx="1" type="body"/>
          </p:nvPr>
        </p:nvSpPr>
        <p:spPr>
          <a:xfrm>
            <a:off x="311700" y="1083350"/>
            <a:ext cx="8520600" cy="3416400"/>
          </a:xfrm>
          <a:prstGeom prst="rect">
            <a:avLst/>
          </a:prstGeom>
        </p:spPr>
        <p:txBody>
          <a:bodyPr anchorCtr="0" anchor="t" bIns="91425" lIns="91425" spcFirstLastPara="1" rIns="91425" wrap="square" tIns="91425">
            <a:noAutofit/>
          </a:bodyPr>
          <a:lstStyle/>
          <a:p>
            <a:pPr indent="-317500" lvl="0" marL="457200" rtl="0" algn="l">
              <a:lnSpc>
                <a:spcPct val="80000"/>
              </a:lnSpc>
              <a:spcBef>
                <a:spcPts val="0"/>
              </a:spcBef>
              <a:spcAft>
                <a:spcPts val="0"/>
              </a:spcAft>
              <a:buClr>
                <a:schemeClr val="dk1"/>
              </a:buClr>
              <a:buSzPts val="1400"/>
              <a:buChar char="●"/>
            </a:pPr>
            <a:r>
              <a:rPr b="1" lang="en" sz="1400">
                <a:solidFill>
                  <a:schemeClr val="dk1"/>
                </a:solidFill>
              </a:rPr>
              <a:t>Innovation isn’t always good</a:t>
            </a:r>
            <a:r>
              <a:rPr lang="en" sz="1400">
                <a:solidFill>
                  <a:schemeClr val="dk1"/>
                </a:solidFill>
              </a:rPr>
              <a:t> — intent matters</a:t>
            </a:r>
            <a:endParaRPr sz="1400">
              <a:solidFill>
                <a:schemeClr val="dk1"/>
              </a:solidFill>
            </a:endParaRPr>
          </a:p>
          <a:p>
            <a:pPr indent="0" lvl="0" marL="0" rtl="0" algn="l">
              <a:lnSpc>
                <a:spcPct val="80000"/>
              </a:lnSpc>
              <a:spcBef>
                <a:spcPts val="1200"/>
              </a:spcBef>
              <a:spcAft>
                <a:spcPts val="0"/>
              </a:spcAft>
              <a:buNone/>
            </a:pPr>
            <a:r>
              <a:rPr lang="en" sz="1400">
                <a:solidFill>
                  <a:schemeClr val="dk1"/>
                </a:solidFill>
              </a:rPr>
              <a:t>→ Even helpful tools can cause harm without the right strategy</a:t>
            </a:r>
            <a:endParaRPr sz="1400">
              <a:solidFill>
                <a:schemeClr val="dk1"/>
              </a:solidFill>
            </a:endParaRPr>
          </a:p>
          <a:p>
            <a:pPr indent="0" lvl="0" marL="0" rtl="0" algn="l">
              <a:lnSpc>
                <a:spcPct val="80000"/>
              </a:lnSpc>
              <a:spcBef>
                <a:spcPts val="1200"/>
              </a:spcBef>
              <a:spcAft>
                <a:spcPts val="0"/>
              </a:spcAft>
              <a:buNone/>
            </a:pPr>
            <a:r>
              <a:t/>
            </a:r>
            <a:endParaRPr sz="1400">
              <a:solidFill>
                <a:schemeClr val="dk1"/>
              </a:solidFill>
            </a:endParaRPr>
          </a:p>
          <a:p>
            <a:pPr indent="-317500" lvl="0" marL="457200" rtl="0" algn="l">
              <a:lnSpc>
                <a:spcPct val="80000"/>
              </a:lnSpc>
              <a:spcBef>
                <a:spcPts val="1200"/>
              </a:spcBef>
              <a:spcAft>
                <a:spcPts val="0"/>
              </a:spcAft>
              <a:buClr>
                <a:schemeClr val="dk1"/>
              </a:buClr>
              <a:buSzPts val="1400"/>
              <a:buChar char="●"/>
            </a:pPr>
            <a:r>
              <a:rPr b="1" lang="en" sz="1400">
                <a:solidFill>
                  <a:schemeClr val="dk1"/>
                </a:solidFill>
              </a:rPr>
              <a:t>4 guiding questions for ethical innovation:</a:t>
            </a:r>
            <a:endParaRPr b="1" sz="1400">
              <a:solidFill>
                <a:schemeClr val="dk1"/>
              </a:solidFill>
            </a:endParaRPr>
          </a:p>
          <a:p>
            <a:pPr indent="0" lvl="0" marL="0" rtl="0" algn="l">
              <a:lnSpc>
                <a:spcPct val="80000"/>
              </a:lnSpc>
              <a:spcBef>
                <a:spcPts val="1200"/>
              </a:spcBef>
              <a:spcAft>
                <a:spcPts val="0"/>
              </a:spcAft>
              <a:buNone/>
            </a:pPr>
            <a:r>
              <a:rPr lang="en" sz="1400">
                <a:solidFill>
                  <a:schemeClr val="dk1"/>
                </a:solidFill>
              </a:rPr>
              <a:t>→ Should we? – Is this the right thing to do?</a:t>
            </a:r>
            <a:endParaRPr sz="1400">
              <a:solidFill>
                <a:schemeClr val="dk1"/>
              </a:solidFill>
            </a:endParaRPr>
          </a:p>
          <a:p>
            <a:pPr indent="0" lvl="0" marL="0" rtl="0" algn="l">
              <a:lnSpc>
                <a:spcPct val="80000"/>
              </a:lnSpc>
              <a:spcBef>
                <a:spcPts val="1200"/>
              </a:spcBef>
              <a:spcAft>
                <a:spcPts val="0"/>
              </a:spcAft>
              <a:buNone/>
            </a:pPr>
            <a:r>
              <a:rPr lang="en" sz="1400">
                <a:solidFill>
                  <a:schemeClr val="dk1"/>
                </a:solidFill>
              </a:rPr>
              <a:t>→ Can we? – Do we have the ability to do it well?</a:t>
            </a:r>
            <a:endParaRPr sz="1400">
              <a:solidFill>
                <a:schemeClr val="dk1"/>
              </a:solidFill>
            </a:endParaRPr>
          </a:p>
          <a:p>
            <a:pPr indent="0" lvl="0" marL="0" rtl="0" algn="l">
              <a:lnSpc>
                <a:spcPct val="80000"/>
              </a:lnSpc>
              <a:spcBef>
                <a:spcPts val="1200"/>
              </a:spcBef>
              <a:spcAft>
                <a:spcPts val="0"/>
              </a:spcAft>
              <a:buNone/>
            </a:pPr>
            <a:r>
              <a:rPr lang="en" sz="1400">
                <a:solidFill>
                  <a:schemeClr val="dk1"/>
                </a:solidFill>
              </a:rPr>
              <a:t>→ May we? – Is it allowed, legal, and respectful of others?</a:t>
            </a:r>
            <a:endParaRPr sz="1400">
              <a:solidFill>
                <a:schemeClr val="dk1"/>
              </a:solidFill>
            </a:endParaRPr>
          </a:p>
          <a:p>
            <a:pPr indent="0" lvl="0" marL="0" rtl="0" algn="l">
              <a:lnSpc>
                <a:spcPct val="80000"/>
              </a:lnSpc>
              <a:spcBef>
                <a:spcPts val="1200"/>
              </a:spcBef>
              <a:spcAft>
                <a:spcPts val="0"/>
              </a:spcAft>
              <a:buNone/>
            </a:pPr>
            <a:r>
              <a:rPr lang="en" sz="1400">
                <a:solidFill>
                  <a:schemeClr val="dk1"/>
                </a:solidFill>
              </a:rPr>
              <a:t>→ Will we? – Are we truly committed, and is this the right time?</a:t>
            </a:r>
            <a:endParaRPr sz="1400">
              <a:solidFill>
                <a:schemeClr val="dk1"/>
              </a:solidFill>
            </a:endParaRPr>
          </a:p>
          <a:p>
            <a:pPr indent="0" lvl="0" marL="0" rtl="0" algn="l">
              <a:lnSpc>
                <a:spcPct val="80000"/>
              </a:lnSpc>
              <a:spcBef>
                <a:spcPts val="1200"/>
              </a:spcBef>
              <a:spcAft>
                <a:spcPts val="0"/>
              </a:spcAft>
              <a:buNone/>
            </a:pPr>
            <a:r>
              <a:t/>
            </a:r>
            <a:endParaRPr sz="1400">
              <a:solidFill>
                <a:schemeClr val="dk1"/>
              </a:solidFill>
            </a:endParaRPr>
          </a:p>
          <a:p>
            <a:pPr indent="-317500" lvl="0" marL="457200" rtl="0" algn="l">
              <a:lnSpc>
                <a:spcPct val="80000"/>
              </a:lnSpc>
              <a:spcBef>
                <a:spcPts val="1200"/>
              </a:spcBef>
              <a:spcAft>
                <a:spcPts val="0"/>
              </a:spcAft>
              <a:buClr>
                <a:schemeClr val="dk1"/>
              </a:buClr>
              <a:buSzPts val="1400"/>
              <a:buChar char="●"/>
            </a:pPr>
            <a:r>
              <a:rPr b="1" lang="en" sz="1400">
                <a:solidFill>
                  <a:schemeClr val="dk1"/>
                </a:solidFill>
              </a:rPr>
              <a:t>Goal:</a:t>
            </a:r>
            <a:r>
              <a:rPr lang="en" sz="1400">
                <a:solidFill>
                  <a:schemeClr val="dk1"/>
                </a:solidFill>
              </a:rPr>
              <a:t> Design innovations that benefit people and reduce harm</a:t>
            </a:r>
            <a:endParaRPr sz="1400">
              <a:solidFill>
                <a:schemeClr val="dk1"/>
              </a:solidFill>
            </a:endParaRPr>
          </a:p>
          <a:p>
            <a:pPr indent="0" lvl="0" marL="0" rtl="0" algn="l">
              <a:lnSpc>
                <a:spcPct val="80000"/>
              </a:lnSpc>
              <a:spcBef>
                <a:spcPts val="1200"/>
              </a:spcBef>
              <a:spcAft>
                <a:spcPts val="1200"/>
              </a:spcAft>
              <a:buNone/>
            </a:pPr>
            <a:r>
              <a:rPr lang="en" sz="1400">
                <a:solidFill>
                  <a:schemeClr val="dk1"/>
                </a:solidFill>
              </a:rPr>
              <a:t>→ Service professionals must think beyond “can we build it?” to “should we?”</a:t>
            </a:r>
            <a:endParaRPr sz="1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The Role of AI and Tech in Service</a:t>
            </a:r>
            <a:endParaRPr b="1"/>
          </a:p>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80000"/>
              </a:lnSpc>
              <a:spcBef>
                <a:spcPts val="0"/>
              </a:spcBef>
              <a:spcAft>
                <a:spcPts val="0"/>
              </a:spcAft>
              <a:buClr>
                <a:schemeClr val="dk1"/>
              </a:buClr>
              <a:buSzPts val="1400"/>
              <a:buChar char="●"/>
            </a:pPr>
            <a:r>
              <a:rPr b="1" lang="en" sz="1400">
                <a:solidFill>
                  <a:schemeClr val="dk1"/>
                </a:solidFill>
              </a:rPr>
              <a:t>Service has evolved:</a:t>
            </a:r>
            <a:endParaRPr b="1" sz="1400">
              <a:solidFill>
                <a:schemeClr val="dk1"/>
              </a:solidFill>
            </a:endParaRPr>
          </a:p>
          <a:p>
            <a:pPr indent="0" lvl="0" marL="0" rtl="0" algn="l">
              <a:lnSpc>
                <a:spcPct val="80000"/>
              </a:lnSpc>
              <a:spcBef>
                <a:spcPts val="1200"/>
              </a:spcBef>
              <a:spcAft>
                <a:spcPts val="0"/>
              </a:spcAft>
              <a:buNone/>
            </a:pPr>
            <a:r>
              <a:rPr lang="en" sz="1400">
                <a:solidFill>
                  <a:schemeClr val="dk1"/>
                </a:solidFill>
              </a:rPr>
              <a:t>Face-to-face → Digitally mediated → AI-assisted</a:t>
            </a:r>
            <a:endParaRPr sz="1400">
              <a:solidFill>
                <a:schemeClr val="dk1"/>
              </a:solidFill>
            </a:endParaRPr>
          </a:p>
          <a:p>
            <a:pPr indent="0" lvl="0" marL="0" rtl="0" algn="l">
              <a:lnSpc>
                <a:spcPct val="80000"/>
              </a:lnSpc>
              <a:spcBef>
                <a:spcPts val="1200"/>
              </a:spcBef>
              <a:spcAft>
                <a:spcPts val="0"/>
              </a:spcAft>
              <a:buNone/>
            </a:pPr>
            <a:r>
              <a:t/>
            </a:r>
            <a:endParaRPr sz="1400">
              <a:solidFill>
                <a:schemeClr val="dk1"/>
              </a:solidFill>
            </a:endParaRPr>
          </a:p>
          <a:p>
            <a:pPr indent="-317500" lvl="0" marL="457200" rtl="0" algn="l">
              <a:lnSpc>
                <a:spcPct val="80000"/>
              </a:lnSpc>
              <a:spcBef>
                <a:spcPts val="1200"/>
              </a:spcBef>
              <a:spcAft>
                <a:spcPts val="0"/>
              </a:spcAft>
              <a:buClr>
                <a:schemeClr val="dk1"/>
              </a:buClr>
              <a:buSzPts val="1400"/>
              <a:buChar char="●"/>
            </a:pPr>
            <a:r>
              <a:rPr b="1" lang="en" sz="1400">
                <a:solidFill>
                  <a:schemeClr val="dk1"/>
                </a:solidFill>
              </a:rPr>
              <a:t>AI tools amplify service,</a:t>
            </a:r>
            <a:r>
              <a:rPr lang="en" sz="1400">
                <a:solidFill>
                  <a:schemeClr val="dk1"/>
                </a:solidFill>
              </a:rPr>
              <a:t> but also change how it's delivered</a:t>
            </a:r>
            <a:endParaRPr sz="1400">
              <a:solidFill>
                <a:schemeClr val="dk1"/>
              </a:solidFill>
            </a:endParaRPr>
          </a:p>
          <a:p>
            <a:pPr indent="0" lvl="0" marL="0" rtl="0" algn="l">
              <a:lnSpc>
                <a:spcPct val="80000"/>
              </a:lnSpc>
              <a:spcBef>
                <a:spcPts val="1200"/>
              </a:spcBef>
              <a:spcAft>
                <a:spcPts val="0"/>
              </a:spcAft>
              <a:buNone/>
            </a:pPr>
            <a:r>
              <a:rPr lang="en" sz="1400">
                <a:solidFill>
                  <a:schemeClr val="dk1"/>
                </a:solidFill>
              </a:rPr>
              <a:t>→ Chatbots, recommendation engines, virtual agents</a:t>
            </a:r>
            <a:endParaRPr sz="1400">
              <a:solidFill>
                <a:schemeClr val="dk1"/>
              </a:solidFill>
            </a:endParaRPr>
          </a:p>
          <a:p>
            <a:pPr indent="0" lvl="0" marL="0" rtl="0" algn="l">
              <a:lnSpc>
                <a:spcPct val="80000"/>
              </a:lnSpc>
              <a:spcBef>
                <a:spcPts val="1200"/>
              </a:spcBef>
              <a:spcAft>
                <a:spcPts val="0"/>
              </a:spcAft>
              <a:buNone/>
            </a:pPr>
            <a:r>
              <a:t/>
            </a:r>
            <a:endParaRPr sz="1400">
              <a:solidFill>
                <a:schemeClr val="dk1"/>
              </a:solidFill>
            </a:endParaRPr>
          </a:p>
          <a:p>
            <a:pPr indent="-317500" lvl="0" marL="457200" rtl="0" algn="l">
              <a:lnSpc>
                <a:spcPct val="80000"/>
              </a:lnSpc>
              <a:spcBef>
                <a:spcPts val="1200"/>
              </a:spcBef>
              <a:spcAft>
                <a:spcPts val="0"/>
              </a:spcAft>
              <a:buClr>
                <a:schemeClr val="dk1"/>
              </a:buClr>
              <a:buSzPts val="1400"/>
              <a:buChar char="●"/>
            </a:pPr>
            <a:r>
              <a:rPr b="1" lang="en" sz="1400">
                <a:solidFill>
                  <a:schemeClr val="dk1"/>
                </a:solidFill>
              </a:rPr>
              <a:t>Digital service is the new norm</a:t>
            </a:r>
            <a:endParaRPr b="1" sz="1400">
              <a:solidFill>
                <a:schemeClr val="dk1"/>
              </a:solidFill>
            </a:endParaRPr>
          </a:p>
          <a:p>
            <a:pPr indent="0" lvl="0" marL="0" rtl="0" algn="l">
              <a:lnSpc>
                <a:spcPct val="80000"/>
              </a:lnSpc>
              <a:spcBef>
                <a:spcPts val="1200"/>
              </a:spcBef>
              <a:spcAft>
                <a:spcPts val="0"/>
              </a:spcAft>
              <a:buNone/>
            </a:pPr>
            <a:r>
              <a:rPr lang="en" sz="1400">
                <a:solidFill>
                  <a:schemeClr val="dk1"/>
                </a:solidFill>
              </a:rPr>
              <a:t>→ People expect 24/7 access, personalization, and speed</a:t>
            </a:r>
            <a:endParaRPr sz="1400">
              <a:solidFill>
                <a:schemeClr val="dk1"/>
              </a:solidFill>
            </a:endParaRPr>
          </a:p>
          <a:p>
            <a:pPr indent="0" lvl="0" marL="0" rtl="0" algn="l">
              <a:lnSpc>
                <a:spcPct val="80000"/>
              </a:lnSpc>
              <a:spcBef>
                <a:spcPts val="1200"/>
              </a:spcBef>
              <a:spcAft>
                <a:spcPts val="0"/>
              </a:spcAft>
              <a:buNone/>
            </a:pPr>
            <a:r>
              <a:rPr lang="en" sz="1400">
                <a:solidFill>
                  <a:schemeClr val="dk1"/>
                </a:solidFill>
              </a:rPr>
              <a:t>→ Technology is now part of the service team</a:t>
            </a:r>
            <a:endParaRPr sz="1400">
              <a:solidFill>
                <a:schemeClr val="dk1"/>
              </a:solidFill>
            </a:endParaRPr>
          </a:p>
          <a:p>
            <a:pPr indent="0" lvl="0" marL="0" rtl="0" algn="l">
              <a:lnSpc>
                <a:spcPct val="80000"/>
              </a:lnSpc>
              <a:spcBef>
                <a:spcPts val="1200"/>
              </a:spcBef>
              <a:spcAft>
                <a:spcPts val="0"/>
              </a:spcAft>
              <a:buNone/>
            </a:pPr>
            <a:r>
              <a:t/>
            </a:r>
            <a:endParaRPr sz="1400">
              <a:solidFill>
                <a:schemeClr val="dk1"/>
              </a:solidFill>
            </a:endParaRPr>
          </a:p>
          <a:p>
            <a:pPr indent="-317500" lvl="0" marL="457200" rtl="0" algn="l">
              <a:lnSpc>
                <a:spcPct val="80000"/>
              </a:lnSpc>
              <a:spcBef>
                <a:spcPts val="1200"/>
              </a:spcBef>
              <a:spcAft>
                <a:spcPts val="0"/>
              </a:spcAft>
              <a:buClr>
                <a:schemeClr val="dk1"/>
              </a:buClr>
              <a:buSzPts val="1400"/>
              <a:buChar char="●"/>
            </a:pPr>
            <a:r>
              <a:rPr b="1" lang="en" sz="1400">
                <a:solidFill>
                  <a:schemeClr val="dk1"/>
                </a:solidFill>
              </a:rPr>
              <a:t>Challenge:</a:t>
            </a:r>
            <a:r>
              <a:rPr lang="en" sz="1400">
                <a:solidFill>
                  <a:schemeClr val="dk1"/>
                </a:solidFill>
              </a:rPr>
              <a:t> Keep tech human-centered, not just efficient</a:t>
            </a:r>
            <a:endParaRPr sz="1400">
              <a:solidFill>
                <a:schemeClr val="dk1"/>
              </a:solidFill>
            </a:endParaRPr>
          </a:p>
        </p:txBody>
      </p:sp>
      <p:pic>
        <p:nvPicPr>
          <p:cNvPr id="91" name="Google Shape;91;p18" title="Screenshot 2025-04-18 at 11.59.11 AM.png"/>
          <p:cNvPicPr preferRelativeResize="0"/>
          <p:nvPr/>
        </p:nvPicPr>
        <p:blipFill>
          <a:blip r:embed="rId3">
            <a:alphaModFix/>
          </a:blip>
          <a:stretch>
            <a:fillRect/>
          </a:stretch>
        </p:blipFill>
        <p:spPr>
          <a:xfrm>
            <a:off x="5875209" y="1152475"/>
            <a:ext cx="2798891" cy="30827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Service Practice &amp; Research</a:t>
            </a:r>
            <a:endParaRPr b="1"/>
          </a:p>
        </p:txBody>
      </p:sp>
      <p:sp>
        <p:nvSpPr>
          <p:cNvPr id="97" name="Google Shape;97;p19"/>
          <p:cNvSpPr txBox="1"/>
          <p:nvPr>
            <p:ph idx="1" type="body"/>
          </p:nvPr>
        </p:nvSpPr>
        <p:spPr>
          <a:xfrm>
            <a:off x="311700" y="1017725"/>
            <a:ext cx="8520600" cy="3807900"/>
          </a:xfrm>
          <a:prstGeom prst="rect">
            <a:avLst/>
          </a:prstGeom>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dk1"/>
              </a:buClr>
              <a:buSzPts val="1400"/>
              <a:buChar char="●"/>
            </a:pPr>
            <a:r>
              <a:rPr b="1" lang="en" sz="1400">
                <a:solidFill>
                  <a:schemeClr val="dk1"/>
                </a:solidFill>
              </a:rPr>
              <a:t>Practice</a:t>
            </a:r>
            <a:r>
              <a:rPr lang="en" sz="1400">
                <a:solidFill>
                  <a:schemeClr val="dk1"/>
                </a:solidFill>
              </a:rPr>
              <a:t> = Applying knowledge to create real-world results</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Used by businesses, governments, and nonprofits to deliver value</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317500" lvl="0" marL="457200" rtl="0" algn="l">
              <a:lnSpc>
                <a:spcPct val="100000"/>
              </a:lnSpc>
              <a:spcBef>
                <a:spcPts val="1200"/>
              </a:spcBef>
              <a:spcAft>
                <a:spcPts val="0"/>
              </a:spcAft>
              <a:buClr>
                <a:schemeClr val="dk1"/>
              </a:buClr>
              <a:buSzPts val="1400"/>
              <a:buChar char="●"/>
            </a:pPr>
            <a:r>
              <a:rPr b="1" lang="en" sz="1400">
                <a:solidFill>
                  <a:schemeClr val="dk1"/>
                </a:solidFill>
              </a:rPr>
              <a:t>Research</a:t>
            </a:r>
            <a:r>
              <a:rPr lang="en" sz="1400">
                <a:solidFill>
                  <a:schemeClr val="dk1"/>
                </a:solidFill>
              </a:rPr>
              <a:t> = Generating new knowledge and improving what exists</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Explores service delivery, customer experience, tech, and more</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Guides decisions with data, not just assumptions</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317500" lvl="0" marL="457200" rtl="0" algn="l">
              <a:lnSpc>
                <a:spcPct val="100000"/>
              </a:lnSpc>
              <a:spcBef>
                <a:spcPts val="1200"/>
              </a:spcBef>
              <a:spcAft>
                <a:spcPts val="0"/>
              </a:spcAft>
              <a:buClr>
                <a:schemeClr val="dk1"/>
              </a:buClr>
              <a:buSzPts val="1400"/>
              <a:buChar char="●"/>
            </a:pPr>
            <a:r>
              <a:rPr lang="en" sz="1400">
                <a:solidFill>
                  <a:schemeClr val="dk1"/>
                </a:solidFill>
              </a:rPr>
              <a:t>Together, research informs better practice — and practice inspires new research</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0" lvl="0" marL="0" rtl="0" algn="l">
              <a:lnSpc>
                <a:spcPct val="100000"/>
              </a:lnSpc>
              <a:spcBef>
                <a:spcPts val="1200"/>
              </a:spcBef>
              <a:spcAft>
                <a:spcPts val="1200"/>
              </a:spcAft>
              <a:buNone/>
            </a:pPr>
            <a:r>
              <a:rPr lang="en" sz="1400">
                <a:solidFill>
                  <a:schemeClr val="dk1"/>
                </a:solidFill>
              </a:rPr>
              <a:t>💬 </a:t>
            </a:r>
            <a:r>
              <a:rPr b="1" lang="en" sz="1400">
                <a:solidFill>
                  <a:schemeClr val="dk1"/>
                </a:solidFill>
              </a:rPr>
              <a:t>Reflection Prompt</a:t>
            </a:r>
            <a:r>
              <a:rPr lang="en" sz="1400">
                <a:solidFill>
                  <a:schemeClr val="dk1"/>
                </a:solidFill>
              </a:rPr>
              <a:t>: Explore the Journal of Service Research and pick one article that sparks your curiosity: </a:t>
            </a:r>
            <a:r>
              <a:rPr lang="en" sz="1400" u="sng">
                <a:solidFill>
                  <a:schemeClr val="hlink"/>
                </a:solidFill>
                <a:hlinkClick r:id="rId3"/>
              </a:rPr>
              <a:t>https://journals.sagepub.com/doi/10.1177/10946705241311210</a:t>
            </a:r>
            <a:r>
              <a:rPr lang="en" sz="1400">
                <a:solidFill>
                  <a:schemeClr val="dk1"/>
                </a:solidFill>
              </a:rPr>
              <a:t> </a:t>
            </a:r>
            <a:endParaRPr sz="1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Service Education &amp; Service Science</a:t>
            </a:r>
            <a:endParaRPr b="1"/>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Char char="●"/>
            </a:pPr>
            <a:r>
              <a:rPr b="1" lang="en" sz="1400">
                <a:solidFill>
                  <a:schemeClr val="dk1"/>
                </a:solidFill>
              </a:rPr>
              <a:t>Education</a:t>
            </a:r>
            <a:r>
              <a:rPr lang="en" sz="1400">
                <a:solidFill>
                  <a:schemeClr val="dk1"/>
                </a:solidFill>
              </a:rPr>
              <a:t> = Our tool for spreading service knowledge</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Prepares future leaders across business, engineering, health, and policy</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Teaches collaboration, ethics, systems thinking, and innovation</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317500" lvl="0" marL="457200" rtl="0" algn="l">
              <a:lnSpc>
                <a:spcPct val="100000"/>
              </a:lnSpc>
              <a:spcBef>
                <a:spcPts val="1200"/>
              </a:spcBef>
              <a:spcAft>
                <a:spcPts val="0"/>
              </a:spcAft>
              <a:buClr>
                <a:schemeClr val="dk1"/>
              </a:buClr>
              <a:buSzPts val="1400"/>
              <a:buChar char="●"/>
            </a:pPr>
            <a:r>
              <a:rPr b="1" lang="en" sz="1400">
                <a:solidFill>
                  <a:schemeClr val="dk1"/>
                </a:solidFill>
              </a:rPr>
              <a:t>Service Science</a:t>
            </a:r>
            <a:r>
              <a:rPr lang="en" sz="1400">
                <a:solidFill>
                  <a:schemeClr val="dk1"/>
                </a:solidFill>
              </a:rPr>
              <a:t> = The study of how service systems evolve and interact</a:t>
            </a:r>
            <a:endParaRPr sz="1400">
              <a:solidFill>
                <a:schemeClr val="dk1"/>
              </a:solidFill>
            </a:endParaRPr>
          </a:p>
          <a:p>
            <a:pPr indent="0" lvl="0" marL="0" rtl="0" algn="l">
              <a:lnSpc>
                <a:spcPct val="100000"/>
              </a:lnSpc>
              <a:spcBef>
                <a:spcPts val="1200"/>
              </a:spcBef>
              <a:spcAft>
                <a:spcPts val="0"/>
              </a:spcAft>
              <a:buNone/>
            </a:pPr>
            <a:r>
              <a:rPr lang="en" sz="1400">
                <a:solidFill>
                  <a:schemeClr val="dk1"/>
                </a:solidFill>
              </a:rPr>
              <a:t>→ Includes people, tech, orgs, and value exchange in dynamic systems</a:t>
            </a:r>
            <a:endParaRPr sz="1400">
              <a:solidFill>
                <a:schemeClr val="dk1"/>
              </a:solidFill>
            </a:endParaRPr>
          </a:p>
          <a:p>
            <a:pPr indent="0" lvl="0" marL="0" rtl="0" algn="l">
              <a:lnSpc>
                <a:spcPct val="100000"/>
              </a:lnSpc>
              <a:spcBef>
                <a:spcPts val="1200"/>
              </a:spcBef>
              <a:spcAft>
                <a:spcPts val="0"/>
              </a:spcAft>
              <a:buNone/>
            </a:pPr>
            <a:r>
              <a:t/>
            </a:r>
            <a:endParaRPr sz="1400">
              <a:solidFill>
                <a:schemeClr val="dk1"/>
              </a:solidFill>
            </a:endParaRPr>
          </a:p>
          <a:p>
            <a:pPr indent="-317500" lvl="0" marL="457200" rtl="0" algn="l">
              <a:lnSpc>
                <a:spcPct val="100000"/>
              </a:lnSpc>
              <a:spcBef>
                <a:spcPts val="1200"/>
              </a:spcBef>
              <a:spcAft>
                <a:spcPts val="0"/>
              </a:spcAft>
              <a:buClr>
                <a:schemeClr val="dk1"/>
              </a:buClr>
              <a:buSzPts val="1400"/>
              <a:buChar char="●"/>
            </a:pPr>
            <a:r>
              <a:rPr b="1" lang="en" sz="1400">
                <a:solidFill>
                  <a:schemeClr val="dk1"/>
                </a:solidFill>
              </a:rPr>
              <a:t>SSME-DAPP</a:t>
            </a:r>
            <a:r>
              <a:rPr lang="en" sz="1400">
                <a:solidFill>
                  <a:schemeClr val="dk1"/>
                </a:solidFill>
              </a:rPr>
              <a:t>: A cross-disciplinary approach</a:t>
            </a:r>
            <a:endParaRPr sz="1400">
              <a:solidFill>
                <a:schemeClr val="dk1"/>
              </a:solidFill>
            </a:endParaRPr>
          </a:p>
          <a:p>
            <a:pPr indent="0" lvl="0" marL="0" rtl="0" algn="l">
              <a:lnSpc>
                <a:spcPct val="100000"/>
              </a:lnSpc>
              <a:spcBef>
                <a:spcPts val="1200"/>
              </a:spcBef>
              <a:spcAft>
                <a:spcPts val="1200"/>
              </a:spcAft>
              <a:buNone/>
            </a:pPr>
            <a:r>
              <a:rPr lang="en" sz="1400">
                <a:solidFill>
                  <a:schemeClr val="dk1"/>
                </a:solidFill>
              </a:rPr>
              <a:t>→ Science, Mgmt, Eng., Design, Arts, Public Policy</a:t>
            </a:r>
            <a:endParaRPr sz="1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S-D Logic &amp; Architecture</a:t>
            </a:r>
            <a:endParaRPr b="1"/>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317500" lvl="0" marL="457200" rtl="0" algn="l">
              <a:lnSpc>
                <a:spcPct val="100000"/>
              </a:lnSpc>
              <a:spcBef>
                <a:spcPts val="0"/>
              </a:spcBef>
              <a:spcAft>
                <a:spcPts val="0"/>
              </a:spcAft>
              <a:buClr>
                <a:schemeClr val="dk1"/>
              </a:buClr>
              <a:buSzPct val="100000"/>
              <a:buChar char="●"/>
            </a:pPr>
            <a:r>
              <a:rPr b="1" lang="en" sz="5600">
                <a:solidFill>
                  <a:schemeClr val="dk1"/>
                </a:solidFill>
              </a:rPr>
              <a:t>Service-Dominant Logic (S-D Logic)</a:t>
            </a:r>
            <a:endParaRPr b="1" sz="5600">
              <a:solidFill>
                <a:schemeClr val="dk1"/>
              </a:solidFill>
            </a:endParaRPr>
          </a:p>
          <a:p>
            <a:pPr indent="0" lvl="0" marL="0" rtl="0" algn="l">
              <a:lnSpc>
                <a:spcPct val="100000"/>
              </a:lnSpc>
              <a:spcBef>
                <a:spcPts val="1200"/>
              </a:spcBef>
              <a:spcAft>
                <a:spcPts val="0"/>
              </a:spcAft>
              <a:buNone/>
            </a:pPr>
            <a:r>
              <a:rPr lang="en" sz="5600">
                <a:solidFill>
                  <a:schemeClr val="dk1"/>
                </a:solidFill>
              </a:rPr>
              <a:t>→ Value is co-created, not just delivered</a:t>
            </a:r>
            <a:endParaRPr sz="5600">
              <a:solidFill>
                <a:schemeClr val="dk1"/>
              </a:solidFill>
            </a:endParaRPr>
          </a:p>
          <a:p>
            <a:pPr indent="0" lvl="0" marL="0" rtl="0" algn="l">
              <a:lnSpc>
                <a:spcPct val="100000"/>
              </a:lnSpc>
              <a:spcBef>
                <a:spcPts val="1200"/>
              </a:spcBef>
              <a:spcAft>
                <a:spcPts val="0"/>
              </a:spcAft>
              <a:buNone/>
            </a:pPr>
            <a:r>
              <a:rPr lang="en" sz="5600">
                <a:solidFill>
                  <a:schemeClr val="dk1"/>
                </a:solidFill>
              </a:rPr>
              <a:t>→ Customers, providers, and partners all contribute to the outcome</a:t>
            </a:r>
            <a:endParaRPr sz="5600">
              <a:solidFill>
                <a:schemeClr val="dk1"/>
              </a:solidFill>
            </a:endParaRPr>
          </a:p>
          <a:p>
            <a:pPr indent="0" lvl="0" marL="0" rtl="0" algn="l">
              <a:lnSpc>
                <a:spcPct val="100000"/>
              </a:lnSpc>
              <a:spcBef>
                <a:spcPts val="1200"/>
              </a:spcBef>
              <a:spcAft>
                <a:spcPts val="0"/>
              </a:spcAft>
              <a:buNone/>
            </a:pPr>
            <a:r>
              <a:t/>
            </a:r>
            <a:endParaRPr sz="5600">
              <a:solidFill>
                <a:schemeClr val="dk1"/>
              </a:solidFill>
            </a:endParaRPr>
          </a:p>
          <a:p>
            <a:pPr indent="-317500" lvl="0" marL="457200" rtl="0" algn="l">
              <a:lnSpc>
                <a:spcPct val="100000"/>
              </a:lnSpc>
              <a:spcBef>
                <a:spcPts val="1200"/>
              </a:spcBef>
              <a:spcAft>
                <a:spcPts val="0"/>
              </a:spcAft>
              <a:buClr>
                <a:schemeClr val="dk1"/>
              </a:buClr>
              <a:buSzPct val="100000"/>
              <a:buChar char="●"/>
            </a:pPr>
            <a:r>
              <a:rPr b="1" lang="en" sz="5600">
                <a:solidFill>
                  <a:schemeClr val="dk1"/>
                </a:solidFill>
              </a:rPr>
              <a:t>S-D Architecture</a:t>
            </a:r>
            <a:endParaRPr b="1" sz="5600">
              <a:solidFill>
                <a:schemeClr val="dk1"/>
              </a:solidFill>
            </a:endParaRPr>
          </a:p>
          <a:p>
            <a:pPr indent="0" lvl="0" marL="0" rtl="0" algn="l">
              <a:lnSpc>
                <a:spcPct val="100000"/>
              </a:lnSpc>
              <a:spcBef>
                <a:spcPts val="1200"/>
              </a:spcBef>
              <a:spcAft>
                <a:spcPts val="0"/>
              </a:spcAft>
              <a:buNone/>
            </a:pPr>
            <a:r>
              <a:rPr lang="en" sz="5600">
                <a:solidFill>
                  <a:schemeClr val="dk1"/>
                </a:solidFill>
              </a:rPr>
              <a:t>→ A framework to design organizations for adaptability, value exchange, and continuous innovation</a:t>
            </a:r>
            <a:endParaRPr sz="5600">
              <a:solidFill>
                <a:schemeClr val="dk1"/>
              </a:solidFill>
            </a:endParaRPr>
          </a:p>
          <a:p>
            <a:pPr indent="0" lvl="0" marL="0" rtl="0" algn="l">
              <a:lnSpc>
                <a:spcPct val="100000"/>
              </a:lnSpc>
              <a:spcBef>
                <a:spcPts val="1200"/>
              </a:spcBef>
              <a:spcAft>
                <a:spcPts val="0"/>
              </a:spcAft>
              <a:buNone/>
            </a:pPr>
            <a:r>
              <a:rPr lang="en" sz="5600">
                <a:solidFill>
                  <a:schemeClr val="dk1"/>
                </a:solidFill>
              </a:rPr>
              <a:t>→ Supports collaboration across people, platforms, and ecosystems</a:t>
            </a:r>
            <a:endParaRPr sz="5600">
              <a:solidFill>
                <a:schemeClr val="dk1"/>
              </a:solidFill>
            </a:endParaRPr>
          </a:p>
          <a:p>
            <a:pPr indent="0" lvl="0" marL="0" rtl="0" algn="l">
              <a:lnSpc>
                <a:spcPct val="100000"/>
              </a:lnSpc>
              <a:spcBef>
                <a:spcPts val="1200"/>
              </a:spcBef>
              <a:spcAft>
                <a:spcPts val="0"/>
              </a:spcAft>
              <a:buNone/>
            </a:pPr>
            <a:r>
              <a:t/>
            </a:r>
            <a:endParaRPr sz="5600">
              <a:solidFill>
                <a:schemeClr val="dk1"/>
              </a:solidFill>
            </a:endParaRPr>
          </a:p>
          <a:p>
            <a:pPr indent="0" lvl="0" marL="0" rtl="0" algn="l">
              <a:lnSpc>
                <a:spcPct val="100000"/>
              </a:lnSpc>
              <a:spcBef>
                <a:spcPts val="1200"/>
              </a:spcBef>
              <a:spcAft>
                <a:spcPts val="0"/>
              </a:spcAft>
              <a:buNone/>
            </a:pPr>
            <a:r>
              <a:rPr lang="en" sz="5600">
                <a:solidFill>
                  <a:schemeClr val="dk1"/>
                </a:solidFill>
              </a:rPr>
              <a:t>💡 Optional Resource:</a:t>
            </a:r>
            <a:endParaRPr sz="5600">
              <a:solidFill>
                <a:schemeClr val="dk1"/>
              </a:solidFill>
            </a:endParaRPr>
          </a:p>
          <a:p>
            <a:pPr indent="0" lvl="0" marL="0" rtl="0" algn="l">
              <a:lnSpc>
                <a:spcPct val="100000"/>
              </a:lnSpc>
              <a:spcBef>
                <a:spcPts val="1200"/>
              </a:spcBef>
              <a:spcAft>
                <a:spcPts val="0"/>
              </a:spcAft>
              <a:buNone/>
            </a:pPr>
            <a:r>
              <a:rPr i="1" lang="en" sz="5600">
                <a:solidFill>
                  <a:schemeClr val="dk1"/>
                </a:solidFill>
              </a:rPr>
              <a:t>SDA Certification Course</a:t>
            </a:r>
            <a:r>
              <a:rPr lang="en" sz="5600">
                <a:solidFill>
                  <a:schemeClr val="dk1"/>
                </a:solidFill>
              </a:rPr>
              <a:t> Link for deeper learning: </a:t>
            </a:r>
            <a:r>
              <a:rPr lang="en" sz="5600" u="sng">
                <a:solidFill>
                  <a:schemeClr val="hlink"/>
                </a:solidFill>
                <a:hlinkClick r:id="rId3"/>
              </a:rPr>
              <a:t>https://www.ifsd.hamburg/CERTIFICATE-SDA-PROFESSIONAL-ONE/</a:t>
            </a:r>
            <a:r>
              <a:rPr lang="en" sz="5600">
                <a:solidFill>
                  <a:schemeClr val="dk1"/>
                </a:solidFill>
              </a:rPr>
              <a:t> </a:t>
            </a:r>
            <a:endParaRPr sz="56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